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43"/>
  </p:notesMasterIdLst>
  <p:handoutMasterIdLst>
    <p:handoutMasterId r:id="rId44"/>
  </p:handoutMasterIdLst>
  <p:sldIdLst>
    <p:sldId id="441" r:id="rId2"/>
    <p:sldId id="1740" r:id="rId3"/>
    <p:sldId id="438" r:id="rId4"/>
    <p:sldId id="263" r:id="rId5"/>
    <p:sldId id="362" r:id="rId6"/>
    <p:sldId id="440" r:id="rId7"/>
    <p:sldId id="452" r:id="rId8"/>
    <p:sldId id="363" r:id="rId9"/>
    <p:sldId id="364" r:id="rId10"/>
    <p:sldId id="387" r:id="rId11"/>
    <p:sldId id="388" r:id="rId12"/>
    <p:sldId id="389" r:id="rId13"/>
    <p:sldId id="264" r:id="rId14"/>
    <p:sldId id="386" r:id="rId15"/>
    <p:sldId id="396" r:id="rId16"/>
    <p:sldId id="365" r:id="rId17"/>
    <p:sldId id="1741" r:id="rId18"/>
    <p:sldId id="366" r:id="rId19"/>
    <p:sldId id="369" r:id="rId20"/>
    <p:sldId id="367" r:id="rId21"/>
    <p:sldId id="370" r:id="rId22"/>
    <p:sldId id="368" r:id="rId23"/>
    <p:sldId id="371" r:id="rId24"/>
    <p:sldId id="384" r:id="rId25"/>
    <p:sldId id="372" r:id="rId26"/>
    <p:sldId id="373" r:id="rId27"/>
    <p:sldId id="375" r:id="rId28"/>
    <p:sldId id="374" r:id="rId29"/>
    <p:sldId id="385" r:id="rId30"/>
    <p:sldId id="377" r:id="rId31"/>
    <p:sldId id="1742" r:id="rId32"/>
    <p:sldId id="379" r:id="rId33"/>
    <p:sldId id="378" r:id="rId34"/>
    <p:sldId id="395" r:id="rId35"/>
    <p:sldId id="381" r:id="rId36"/>
    <p:sldId id="382" r:id="rId37"/>
    <p:sldId id="380" r:id="rId38"/>
    <p:sldId id="376" r:id="rId39"/>
    <p:sldId id="391" r:id="rId40"/>
    <p:sldId id="392" r:id="rId41"/>
    <p:sldId id="447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6"/>
    <p:restoredTop sz="93741"/>
  </p:normalViewPr>
  <p:slideViewPr>
    <p:cSldViewPr snapToGrid="0" snapToObjects="1">
      <p:cViewPr>
        <p:scale>
          <a:sx n="117" d="100"/>
          <a:sy n="117" d="100"/>
        </p:scale>
        <p:origin x="98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3D5C0EF-FB33-364D-8F9F-128753279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04144C-07E0-1943-B423-5B917E581D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B60C8-B8C5-634D-9DFC-5179CB1F327E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00F0A5-90A5-D04C-98B2-AB4E56153D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D0E752-9722-2141-9DEF-503420680A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E904E-DFCD-3341-A59E-3A7EA503183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1050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F2E29-372E-2249-9EC1-D8EE7869C736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CC583-4ECD-E249-8262-B7920D80D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r>
              <a:rPr kumimoji="1" lang="zh-CN" altLang="en-US"/>
              <a:t>、支持使用测试数据文件，未来增加更多的数据源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9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CN" dirty="0"/>
              <a:t>软件研发行业伴随者移动化</a:t>
            </a:r>
            <a:r>
              <a:rPr lang="zh-CN" altLang="en-US" dirty="0"/>
              <a:t>、物联网化、企业数字化转型的发展，以及软件架构微服务化、软件开发运维 </a:t>
            </a:r>
            <a:r>
              <a:rPr lang="en-US" altLang="zh-CN" dirty="0"/>
              <a:t>DevOps</a:t>
            </a:r>
            <a:r>
              <a:rPr lang="zh-CN" altLang="en-US" dirty="0"/>
              <a:t> 化，</a:t>
            </a:r>
            <a:r>
              <a:rPr lang="en-US" altLang="zh-CN" dirty="0"/>
              <a:t>API</a:t>
            </a:r>
            <a:r>
              <a:rPr lang="zh-CN" altLang="en-US" dirty="0"/>
              <a:t> 的数量程爆发式增长。</a:t>
            </a:r>
            <a:endParaRPr lang="en-CN" dirty="0"/>
          </a:p>
          <a:p>
            <a:r>
              <a:rPr lang="en-US" altLang="zh-CN" dirty="0"/>
              <a:t>2. </a:t>
            </a:r>
            <a:r>
              <a:rPr lang="en-CN" dirty="0"/>
              <a:t>API</a:t>
            </a:r>
            <a:r>
              <a:rPr lang="zh-CN" altLang="en-US" dirty="0"/>
              <a:t> 的研发管理已经成为软件研发中最重要的一个环节，于此</a:t>
            </a:r>
            <a:r>
              <a:rPr lang="en-CN" dirty="0"/>
              <a:t>软件研发团队面对两个最重要的挑战是</a:t>
            </a:r>
            <a:r>
              <a:rPr lang="zh-CN" altLang="en-US" dirty="0"/>
              <a:t>：</a:t>
            </a:r>
            <a:r>
              <a:rPr lang="en-US" altLang="zh-CN" dirty="0"/>
              <a:t>1.</a:t>
            </a:r>
            <a:r>
              <a:rPr lang="zh-CN" altLang="en-US" dirty="0"/>
              <a:t> 提升 </a:t>
            </a:r>
            <a:r>
              <a:rPr lang="en-US" altLang="zh-CN" dirty="0"/>
              <a:t>API</a:t>
            </a:r>
            <a:r>
              <a:rPr lang="zh-CN" altLang="en-US" dirty="0"/>
              <a:t> 开发效率 </a:t>
            </a:r>
            <a:r>
              <a:rPr lang="en-US" altLang="zh-CN" dirty="0"/>
              <a:t>2.</a:t>
            </a:r>
            <a:r>
              <a:rPr lang="zh-CN" altLang="en-US" dirty="0"/>
              <a:t> 保障 </a:t>
            </a:r>
            <a:r>
              <a:rPr lang="en-US" altLang="zh-CN" dirty="0"/>
              <a:t>API</a:t>
            </a:r>
            <a:r>
              <a:rPr lang="zh-CN" altLang="en-US" dirty="0"/>
              <a:t> 质量。</a:t>
            </a:r>
            <a:endParaRPr lang="en-US" altLang="zh-CN" dirty="0"/>
          </a:p>
          <a:p>
            <a:r>
              <a:rPr lang="en-US" dirty="0"/>
              <a:t>3. </a:t>
            </a:r>
            <a:r>
              <a:rPr lang="en-US" dirty="0" err="1"/>
              <a:t>而应对这两个挑战</a:t>
            </a:r>
            <a:r>
              <a:rPr lang="zh-CN" altLang="en-US" dirty="0"/>
              <a:t>，</a:t>
            </a:r>
            <a:r>
              <a:rPr lang="en-US" dirty="0" err="1"/>
              <a:t>目前</a:t>
            </a:r>
            <a:r>
              <a:rPr lang="zh-CN" altLang="en-US" dirty="0"/>
              <a:t>最大的障碍是：缺乏合适的技术和工具。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7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EE8938-FC27-7A48-9A9A-243B691361A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27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6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923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高级模式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61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r>
              <a:rPr kumimoji="1" lang="zh-CN" altLang="en-US"/>
              <a:t>、</a:t>
            </a:r>
            <a:r>
              <a:rPr kumimoji="1" lang="en-US" altLang="zh-CN"/>
              <a:t>Postman</a:t>
            </a:r>
            <a:r>
              <a:rPr kumimoji="1" lang="zh-CN" altLang="en-US"/>
              <a:t> 多个用例就需要多个接口，接口变更维护非常困难</a:t>
            </a:r>
            <a:endParaRPr kumimoji="1" lang="en-US" altLang="zh-CN"/>
          </a:p>
          <a:p>
            <a:r>
              <a:rPr kumimoji="1" lang="en-US" altLang="zh-CN"/>
              <a:t>2</a:t>
            </a:r>
            <a:r>
              <a:rPr kumimoji="1" lang="zh-CN" altLang="en-US"/>
              <a:t>、后端调试接口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0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对比 </a:t>
            </a:r>
            <a:r>
              <a:rPr kumimoji="1" lang="en-US" altLang="zh-CN"/>
              <a:t>RAP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89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r>
              <a:rPr kumimoji="1" lang="zh-CN" altLang="en-US"/>
              <a:t>、支持使用测试数据文件，未来增加更多的数据源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ECC583-4ECD-E249-8262-B7920D80D3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5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527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226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93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072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841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41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29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210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844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64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942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947D8-7A56-CE43-9E86-AB8550CD30C8}" type="datetimeFigureOut">
              <a:rPr kumimoji="1" lang="zh-CN" altLang="en-US" smtClean="0"/>
              <a:t>2022/2/14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D1D5D-1CAA-C94D-85A3-EFF94E47A18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35817-9CA5-E044-8111-1592CE9F46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09662" y="213612"/>
            <a:ext cx="1306287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5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png"/><Relationship Id="rId3" Type="http://schemas.openxmlformats.org/officeDocument/2006/relationships/tags" Target="../tags/tag3.xml"/><Relationship Id="rId21" Type="http://schemas.openxmlformats.org/officeDocument/2006/relationships/image" Target="../media/image6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5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9.sv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8.png"/><Relationship Id="rId10" Type="http://schemas.openxmlformats.org/officeDocument/2006/relationships/tags" Target="../tags/tag10.xml"/><Relationship Id="rId19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87123"/>
            <a:ext cx="9144000" cy="2387600"/>
          </a:xfrm>
        </p:spPr>
        <p:txBody>
          <a:bodyPr/>
          <a:lstStyle/>
          <a:p>
            <a:r>
              <a:rPr lang="en-US" altLang="en-US" dirty="0"/>
              <a:t>Apifox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7938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API </a:t>
            </a:r>
            <a:r>
              <a:rPr kumimoji="1" lang="zh-CN" altLang="en-US" dirty="0"/>
              <a:t>文档、</a:t>
            </a:r>
            <a:r>
              <a:rPr kumimoji="1" lang="en-US" altLang="zh-CN" dirty="0"/>
              <a:t>API </a:t>
            </a:r>
            <a:r>
              <a:rPr kumimoji="1" lang="zh-CN" altLang="en-US" dirty="0"/>
              <a:t>调试、</a:t>
            </a:r>
            <a:r>
              <a:rPr kumimoji="1" lang="en-US" altLang="zh-CN" dirty="0"/>
              <a:t>API Mock</a:t>
            </a:r>
            <a:r>
              <a:rPr kumimoji="1" lang="zh-CN" altLang="en-US" dirty="0"/>
              <a:t>、</a:t>
            </a:r>
            <a:r>
              <a:rPr kumimoji="1" lang="en-US" altLang="zh-CN" dirty="0"/>
              <a:t>API </a:t>
            </a:r>
            <a:r>
              <a:rPr kumimoji="1" lang="zh-CN" altLang="en-US" dirty="0"/>
              <a:t>自动化测试</a:t>
            </a:r>
            <a:endParaRPr kumimoji="1" lang="en-US" altLang="zh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5C682-484E-F24C-9C3F-1B0992CD2486}"/>
              </a:ext>
            </a:extLst>
          </p:cNvPr>
          <p:cNvSpPr txBox="1"/>
          <p:nvPr/>
        </p:nvSpPr>
        <p:spPr>
          <a:xfrm>
            <a:off x="3048000" y="446115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tx2"/>
                </a:solidFill>
              </a:rPr>
              <a:t>一体化协作平台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C936E7-3734-5F4C-86AE-2C6E61A7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接口文档设计</a:t>
            </a:r>
          </a:p>
        </p:txBody>
      </p:sp>
    </p:spTree>
    <p:extLst>
      <p:ext uri="{BB962C8B-B14F-4D97-AF65-F5344CB8AC3E}">
        <p14:creationId xmlns:p14="http://schemas.microsoft.com/office/powerpoint/2010/main" val="3058301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E7C51-62EE-F044-A194-E2F9947E1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接口文档设计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D0F843-CDBE-0F4F-BBBA-0E30CD4E8D5F}"/>
              </a:ext>
            </a:extLst>
          </p:cNvPr>
          <p:cNvSpPr txBox="1"/>
          <p:nvPr/>
        </p:nvSpPr>
        <p:spPr>
          <a:xfrm>
            <a:off x="8236322" y="2446327"/>
            <a:ext cx="3490058" cy="1965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完全可视化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零学习成本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遵循 </a:t>
            </a:r>
            <a:r>
              <a:rPr kumimoji="1" lang="en-US" altLang="zh-CN" sz="2800" err="1"/>
              <a:t>OpenAPI</a:t>
            </a:r>
            <a:r>
              <a:rPr kumimoji="1" lang="zh-CN" altLang="en-US" sz="2800"/>
              <a:t> 规范 </a:t>
            </a:r>
            <a:endParaRPr kumimoji="1" lang="en-US" altLang="zh-CN" sz="28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B14C0E-94AF-EC4D-BF98-6E15859AC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96780" y="1690688"/>
            <a:ext cx="7788442" cy="486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30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D0F23-B394-0349-ABA5-2A4392D6F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数据模型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9523BA-273B-EE43-B2C6-1D35BC8781D4}"/>
              </a:ext>
            </a:extLst>
          </p:cNvPr>
          <p:cNvSpPr txBox="1"/>
          <p:nvPr/>
        </p:nvSpPr>
        <p:spPr>
          <a:xfrm>
            <a:off x="7865327" y="1748106"/>
            <a:ext cx="4326673" cy="33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/>
              <a:t>完全可视化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/>
              <a:t>支持模型之间嵌套引用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/>
              <a:t>支持 </a:t>
            </a:r>
            <a:r>
              <a:rPr kumimoji="1" lang="en-US" altLang="zh-CN" sz="2400"/>
              <a:t>JSON/XML </a:t>
            </a:r>
            <a:r>
              <a:rPr kumimoji="1" lang="zh-CN" altLang="en-US" sz="2400"/>
              <a:t>智能导入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/>
              <a:t>遵循 </a:t>
            </a:r>
            <a:r>
              <a:rPr kumimoji="1" lang="en-US" altLang="zh-CN" sz="2400"/>
              <a:t>JSON</a:t>
            </a:r>
            <a:r>
              <a:rPr kumimoji="1" lang="zh-CN" altLang="en-US" sz="2400"/>
              <a:t> </a:t>
            </a:r>
            <a:r>
              <a:rPr kumimoji="1" lang="en-US" altLang="zh-CN" sz="2400"/>
              <a:t>Schema</a:t>
            </a:r>
            <a:r>
              <a:rPr kumimoji="1" lang="zh-CN" altLang="en-US" sz="2400"/>
              <a:t> 规范</a:t>
            </a:r>
            <a:endParaRPr kumimoji="1" lang="en-US" altLang="zh-CN" sz="2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/>
              <a:t>支持  </a:t>
            </a:r>
            <a:r>
              <a:rPr kumimoji="1" lang="en-US" altLang="zh-CN" sz="2400" err="1"/>
              <a:t>oneOf</a:t>
            </a:r>
            <a:r>
              <a:rPr kumimoji="1" lang="zh-CN" altLang="en-US" sz="2400"/>
              <a:t>、</a:t>
            </a:r>
            <a:r>
              <a:rPr kumimoji="1" lang="en-US" altLang="zh-CN" sz="2400" err="1"/>
              <a:t>allOf</a:t>
            </a:r>
            <a:r>
              <a:rPr kumimoji="1" lang="zh-CN" altLang="en-US" sz="2400"/>
              <a:t> 等高级组合模式</a:t>
            </a:r>
            <a:endParaRPr kumimoji="1" lang="en-US" altLang="zh-CN" sz="24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2ECDB4-FC3B-CD44-8BCF-653D26A7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58698" y="1957753"/>
            <a:ext cx="7256195" cy="45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402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AF5DB-7D4C-7043-AC4D-DB5D9DD7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接口文档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B37EC7D-B0FE-754F-BE50-AE67FD9E7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08812" y="2307180"/>
            <a:ext cx="5249214" cy="328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4732F14-63F6-164A-9D2B-CABA0019B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927" y="1479884"/>
            <a:ext cx="6091707" cy="470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193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F3828-C4F5-BE4A-A47F-E54CE5FD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接口用例</a:t>
            </a:r>
            <a:r>
              <a:rPr kumimoji="1" lang="en-US" altLang="zh-CN"/>
              <a:t>/</a:t>
            </a:r>
            <a:r>
              <a:rPr kumimoji="1" lang="zh-CN" altLang="en-US"/>
              <a:t>接口调试</a:t>
            </a:r>
          </a:p>
        </p:txBody>
      </p:sp>
    </p:spTree>
    <p:extLst>
      <p:ext uri="{BB962C8B-B14F-4D97-AF65-F5344CB8AC3E}">
        <p14:creationId xmlns:p14="http://schemas.microsoft.com/office/powerpoint/2010/main" val="253721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B3EB48D-80D2-A146-B998-F1D3DB9AE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7125" y="1690688"/>
            <a:ext cx="7872663" cy="49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D7C35CB-301F-E841-9E95-4844A7AB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接口用例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0D9EA4-E5F3-AE4E-8E60-89FC57328E79}"/>
              </a:ext>
            </a:extLst>
          </p:cNvPr>
          <p:cNvSpPr/>
          <p:nvPr/>
        </p:nvSpPr>
        <p:spPr>
          <a:xfrm>
            <a:off x="838200" y="3125972"/>
            <a:ext cx="990599" cy="733646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78119D-2513-9C40-8F72-5DC99E6D597D}"/>
              </a:ext>
            </a:extLst>
          </p:cNvPr>
          <p:cNvSpPr txBox="1"/>
          <p:nvPr/>
        </p:nvSpPr>
        <p:spPr>
          <a:xfrm>
            <a:off x="8286054" y="2961221"/>
            <a:ext cx="3485249" cy="131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一个接口多个用例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自动跟随接口变更 </a:t>
            </a:r>
            <a:endParaRPr kumimoji="1"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735001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C35CB-301F-E841-9E95-4844A7AB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接口调试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F76D0A-B3E8-2C40-8C19-D938F3803ED3}"/>
              </a:ext>
            </a:extLst>
          </p:cNvPr>
          <p:cNvSpPr txBox="1"/>
          <p:nvPr/>
        </p:nvSpPr>
        <p:spPr>
          <a:xfrm>
            <a:off x="8753708" y="2161981"/>
            <a:ext cx="3233854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800" dirty="0"/>
              <a:t>Postman </a:t>
            </a:r>
            <a:r>
              <a:rPr kumimoji="1" lang="zh-CN" altLang="en-US" sz="2800" dirty="0"/>
              <a:t>有的功能 </a:t>
            </a:r>
            <a:r>
              <a:rPr kumimoji="1" lang="en-US" altLang="zh-CN" sz="2800" dirty="0"/>
              <a:t>Apifox</a:t>
            </a:r>
            <a:r>
              <a:rPr kumimoji="1" lang="zh-CN" altLang="en-US" sz="2800" dirty="0"/>
              <a:t> 基本都有</a:t>
            </a:r>
            <a:endParaRPr kumimoji="1" lang="en-US" altLang="zh-CN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69F2B5-8D50-3D43-B2F7-25657A002507}"/>
              </a:ext>
            </a:extLst>
          </p:cNvPr>
          <p:cNvSpPr/>
          <p:nvPr/>
        </p:nvSpPr>
        <p:spPr>
          <a:xfrm>
            <a:off x="8865220" y="4215159"/>
            <a:ext cx="3233854" cy="129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环境变量、全局变量、前置</a:t>
            </a:r>
            <a:r>
              <a:rPr lang="en-US" altLang="zh-CN">
                <a:solidFill>
                  <a:schemeClr val="tx1">
                    <a:alpha val="28186"/>
                  </a:schemeClr>
                </a:solidFill>
              </a:rPr>
              <a:t>/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后置脚本、</a:t>
            </a:r>
            <a:r>
              <a:rPr lang="en-US" altLang="zh-CN">
                <a:solidFill>
                  <a:schemeClr val="tx1">
                    <a:alpha val="28186"/>
                  </a:schemeClr>
                </a:solidFill>
              </a:rPr>
              <a:t>Cookie/Session 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全局共享等</a:t>
            </a:r>
            <a:r>
              <a:rPr lang="en-US" altLang="zh-CN">
                <a:solidFill>
                  <a:schemeClr val="tx1">
                    <a:alpha val="28186"/>
                  </a:schemeClr>
                </a:solidFill>
              </a:rPr>
              <a:t>…</a:t>
            </a:r>
            <a:endParaRPr kumimoji="1" lang="zh-CN" altLang="en-US" sz="2800">
              <a:solidFill>
                <a:schemeClr val="tx1">
                  <a:alpha val="28186"/>
                </a:schemeClr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D5AC281-589A-E441-B9A2-49018C41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47441" y="1572460"/>
            <a:ext cx="7872663" cy="49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29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C35CB-301F-E841-9E95-4844A7ABE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环境变量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全局参数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00A23-D6F3-D342-A35D-EF9ED8D782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742" y="2700179"/>
            <a:ext cx="5642691" cy="2641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BB2AC-305B-AE4F-AA19-90B1FD2A1C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1545" y="2705248"/>
            <a:ext cx="5624438" cy="26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3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2228-0250-6441-A5E9-48E3DF0C9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自动校验接口数据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DDC391D-B4D6-3641-8999-71C7CC0C8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715" y="1836776"/>
            <a:ext cx="4986569" cy="4351338"/>
          </a:xfrm>
          <a:prstGeom prst="roundRect">
            <a:avLst>
              <a:gd name="adj" fmla="val 1281"/>
            </a:avLst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C8AABD-3814-5744-952D-C45E77EE7F72}"/>
              </a:ext>
            </a:extLst>
          </p:cNvPr>
          <p:cNvSpPr txBox="1"/>
          <p:nvPr/>
        </p:nvSpPr>
        <p:spPr>
          <a:xfrm>
            <a:off x="6808966" y="2867845"/>
            <a:ext cx="4544834" cy="131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根据数据结构自动校验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完整的 </a:t>
            </a:r>
            <a:r>
              <a:rPr kumimoji="1" lang="en-US" altLang="zh-CN" sz="2800"/>
              <a:t>JSON</a:t>
            </a:r>
            <a:r>
              <a:rPr kumimoji="1" lang="zh-CN" altLang="en-US" sz="2800"/>
              <a:t> </a:t>
            </a:r>
            <a:r>
              <a:rPr kumimoji="1" lang="en-US" altLang="zh-CN" sz="2800"/>
              <a:t>Schema</a:t>
            </a:r>
            <a:r>
              <a:rPr kumimoji="1" lang="zh-CN" altLang="en-US" sz="2800"/>
              <a:t> 校验 </a:t>
            </a:r>
            <a:endParaRPr kumimoji="1"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725446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B6C7A-121A-6B4E-B254-B168E2E2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前置操作</a:t>
            </a:r>
            <a:r>
              <a:rPr kumimoji="1" lang="en-US" altLang="zh-CN"/>
              <a:t>/</a:t>
            </a:r>
            <a:r>
              <a:rPr kumimoji="1" lang="zh-CN" altLang="en-US"/>
              <a:t>后置操作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D843BCF-6DE8-4B42-8835-E62B45A4A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928" b="6928"/>
          <a:stretch/>
        </p:blipFill>
        <p:spPr>
          <a:xfrm>
            <a:off x="288757" y="1892515"/>
            <a:ext cx="5911717" cy="3983658"/>
          </a:xfrm>
          <a:prstGeom prst="roundRect">
            <a:avLst>
              <a:gd name="adj" fmla="val 1281"/>
            </a:avLst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4AEA6F-8A9A-D542-B95D-9CA09E02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22128" y="1892515"/>
            <a:ext cx="5471496" cy="3419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5BAB9-453C-5747-AB05-2E52B33BF0EC}"/>
              </a:ext>
            </a:extLst>
          </p:cNvPr>
          <p:cNvSpPr txBox="1"/>
          <p:nvPr/>
        </p:nvSpPr>
        <p:spPr>
          <a:xfrm>
            <a:off x="2450166" y="612354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针对单个接口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11431-4239-4448-AFFE-1A573BB84951}"/>
              </a:ext>
            </a:extLst>
          </p:cNvPr>
          <p:cNvSpPr txBox="1"/>
          <p:nvPr/>
        </p:nvSpPr>
        <p:spPr>
          <a:xfrm>
            <a:off x="8373046" y="60912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针对整个分组</a:t>
            </a:r>
          </a:p>
        </p:txBody>
      </p:sp>
    </p:spTree>
    <p:extLst>
      <p:ext uri="{BB962C8B-B14F-4D97-AF65-F5344CB8AC3E}">
        <p14:creationId xmlns:p14="http://schemas.microsoft.com/office/powerpoint/2010/main" val="216868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71CE-B76F-0D47-9C8C-113FE5F2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行业情况</a:t>
            </a:r>
          </a:p>
        </p:txBody>
      </p:sp>
      <p:grpSp>
        <p:nvGrpSpPr>
          <p:cNvPr id="4" name="ïş1íḍé">
            <a:extLst>
              <a:ext uri="{FF2B5EF4-FFF2-40B4-BE49-F238E27FC236}">
                <a16:creationId xmlns:a16="http://schemas.microsoft.com/office/drawing/2014/main" id="{A8CDBA80-ECA1-3E4F-BB9F-05B3296E51D0}"/>
              </a:ext>
            </a:extLst>
          </p:cNvPr>
          <p:cNvGrpSpPr/>
          <p:nvPr/>
        </p:nvGrpSpPr>
        <p:grpSpPr>
          <a:xfrm>
            <a:off x="711406" y="2344913"/>
            <a:ext cx="6061011" cy="2978632"/>
            <a:chOff x="2196627" y="1552575"/>
            <a:chExt cx="7852238" cy="3858914"/>
          </a:xfrm>
        </p:grpSpPr>
        <p:sp>
          <p:nvSpPr>
            <p:cNvPr id="5" name="iṥļïḍè">
              <a:extLst>
                <a:ext uri="{FF2B5EF4-FFF2-40B4-BE49-F238E27FC236}">
                  <a16:creationId xmlns:a16="http://schemas.microsoft.com/office/drawing/2014/main" id="{7BE2A5A1-D996-3F44-A59B-C9E152B72BA5}"/>
                </a:ext>
              </a:extLst>
            </p:cNvPr>
            <p:cNvSpPr/>
            <p:nvPr/>
          </p:nvSpPr>
          <p:spPr>
            <a:xfrm>
              <a:off x="4207723" y="1552575"/>
              <a:ext cx="3776554" cy="3752850"/>
            </a:xfrm>
            <a:prstGeom prst="ellipse">
              <a:avLst/>
            </a:prstGeom>
            <a:noFill/>
            <a:ln w="50800" cap="rnd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ïṡlîdê">
              <a:extLst>
                <a:ext uri="{FF2B5EF4-FFF2-40B4-BE49-F238E27FC236}">
                  <a16:creationId xmlns:a16="http://schemas.microsoft.com/office/drawing/2014/main" id="{31955C1F-A041-AF46-890B-E3A133260D80}"/>
                </a:ext>
              </a:extLst>
            </p:cNvPr>
            <p:cNvSpPr/>
            <p:nvPr/>
          </p:nvSpPr>
          <p:spPr>
            <a:xfrm>
              <a:off x="4263947" y="2789269"/>
              <a:ext cx="3664105" cy="1077220"/>
            </a:xfrm>
            <a:prstGeom prst="rect">
              <a:avLst/>
            </a:prstGeom>
            <a:noFill/>
          </p:spPr>
          <p:txBody>
            <a:bodyPr wrap="square" anchor="b" anchorCtr="0">
              <a:spAutoFit/>
            </a:bodyPr>
            <a:lstStyle/>
            <a:p>
              <a:pPr algn="ctr"/>
              <a:r>
                <a:rPr lang="en-US" altLang="zh-CN" sz="3200" b="1" dirty="0"/>
                <a:t>API</a:t>
              </a:r>
              <a:r>
                <a:rPr lang="zh-CN" altLang="en-US" sz="3200" b="1" dirty="0"/>
                <a:t> 数量</a:t>
              </a:r>
              <a:endParaRPr lang="en-US" altLang="zh-CN" sz="3200" b="1" dirty="0"/>
            </a:p>
            <a:p>
              <a:pPr algn="ctr"/>
              <a:r>
                <a:rPr lang="zh-CN" altLang="en-US" sz="3200" b="1" dirty="0">
                  <a:solidFill>
                    <a:schemeClr val="accent1"/>
                  </a:solidFill>
                </a:rPr>
                <a:t>爆发式增长</a:t>
              </a:r>
              <a:endParaRPr lang="en-US" altLang="zh-CN" sz="3200" b="1" dirty="0">
                <a:solidFill>
                  <a:schemeClr val="accent1"/>
                </a:solidFill>
              </a:endParaRPr>
            </a:p>
          </p:txBody>
        </p:sp>
        <p:sp>
          <p:nvSpPr>
            <p:cNvPr id="7" name="îsliḓê">
              <a:extLst>
                <a:ext uri="{FF2B5EF4-FFF2-40B4-BE49-F238E27FC236}">
                  <a16:creationId xmlns:a16="http://schemas.microsoft.com/office/drawing/2014/main" id="{5FCDF33B-C707-F94E-A53B-6B99336BFE94}"/>
                </a:ext>
              </a:extLst>
            </p:cNvPr>
            <p:cNvSpPr/>
            <p:nvPr/>
          </p:nvSpPr>
          <p:spPr>
            <a:xfrm>
              <a:off x="4648200" y="3545893"/>
              <a:ext cx="2895600" cy="654691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accent3"/>
                </a:solidFill>
              </a:endParaRPr>
            </a:p>
          </p:txBody>
        </p:sp>
        <p:sp>
          <p:nvSpPr>
            <p:cNvPr id="8" name="ïṧḷîḍê">
              <a:extLst>
                <a:ext uri="{FF2B5EF4-FFF2-40B4-BE49-F238E27FC236}">
                  <a16:creationId xmlns:a16="http://schemas.microsoft.com/office/drawing/2014/main" id="{65CD5DC2-72F8-7343-8F7A-AC9A79C227B4}"/>
                </a:ext>
              </a:extLst>
            </p:cNvPr>
            <p:cNvSpPr/>
            <p:nvPr/>
          </p:nvSpPr>
          <p:spPr>
            <a:xfrm>
              <a:off x="2649881" y="2289917"/>
              <a:ext cx="6892238" cy="2478612"/>
            </a:xfrm>
            <a:prstGeom prst="arc">
              <a:avLst>
                <a:gd name="adj1" fmla="val 19893704"/>
                <a:gd name="adj2" fmla="val 12385423"/>
              </a:avLst>
            </a:prstGeom>
            <a:ln w="38100" cap="rnd">
              <a:solidFill>
                <a:schemeClr val="accent1">
                  <a:alpha val="40000"/>
                </a:schemeClr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íṩlïḑê">
              <a:extLst>
                <a:ext uri="{FF2B5EF4-FFF2-40B4-BE49-F238E27FC236}">
                  <a16:creationId xmlns:a16="http://schemas.microsoft.com/office/drawing/2014/main" id="{FDB2177B-7147-D44A-88AE-76EC7926317F}"/>
                </a:ext>
              </a:extLst>
            </p:cNvPr>
            <p:cNvSpPr txBox="1"/>
            <p:nvPr/>
          </p:nvSpPr>
          <p:spPr>
            <a:xfrm>
              <a:off x="2196627" y="1985464"/>
              <a:ext cx="1752642" cy="43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移动化</a:t>
              </a:r>
            </a:p>
          </p:txBody>
        </p:sp>
        <p:sp>
          <p:nvSpPr>
            <p:cNvPr id="10" name="íṣliḓê">
              <a:extLst>
                <a:ext uri="{FF2B5EF4-FFF2-40B4-BE49-F238E27FC236}">
                  <a16:creationId xmlns:a16="http://schemas.microsoft.com/office/drawing/2014/main" id="{CA17F845-F75B-CF46-BCA1-73E5B2A5C7AA}"/>
                </a:ext>
              </a:extLst>
            </p:cNvPr>
            <p:cNvSpPr/>
            <p:nvPr/>
          </p:nvSpPr>
          <p:spPr>
            <a:xfrm>
              <a:off x="2649881" y="2541536"/>
              <a:ext cx="842352" cy="839196"/>
            </a:xfrm>
            <a:prstGeom prst="ellipse">
              <a:avLst/>
            </a:prstGeom>
            <a:solidFill>
              <a:schemeClr val="bg1"/>
            </a:solidFill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1" name="išḻîďê">
              <a:extLst>
                <a:ext uri="{FF2B5EF4-FFF2-40B4-BE49-F238E27FC236}">
                  <a16:creationId xmlns:a16="http://schemas.microsoft.com/office/drawing/2014/main" id="{4A9052AA-1487-6142-A24F-C38E7CAF9235}"/>
                </a:ext>
              </a:extLst>
            </p:cNvPr>
            <p:cNvSpPr txBox="1"/>
            <p:nvPr/>
          </p:nvSpPr>
          <p:spPr>
            <a:xfrm>
              <a:off x="2734444" y="4972881"/>
              <a:ext cx="1752642" cy="43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600"/>
              </a:lvl1pPr>
            </a:lstStyle>
            <a:p>
              <a:pPr algn="ctr"/>
              <a:r>
                <a:rPr lang="zh-CN" altLang="en-US" dirty="0"/>
                <a:t>物联网化</a:t>
              </a:r>
            </a:p>
          </p:txBody>
        </p:sp>
        <p:sp>
          <p:nvSpPr>
            <p:cNvPr id="12" name="îṥļïdé">
              <a:extLst>
                <a:ext uri="{FF2B5EF4-FFF2-40B4-BE49-F238E27FC236}">
                  <a16:creationId xmlns:a16="http://schemas.microsoft.com/office/drawing/2014/main" id="{4FC437F1-17EF-B343-8B7A-712DEF90F878}"/>
                </a:ext>
              </a:extLst>
            </p:cNvPr>
            <p:cNvSpPr/>
            <p:nvPr/>
          </p:nvSpPr>
          <p:spPr>
            <a:xfrm>
              <a:off x="3189590" y="4022364"/>
              <a:ext cx="842352" cy="839196"/>
            </a:xfrm>
            <a:prstGeom prst="ellipse">
              <a:avLst/>
            </a:prstGeom>
            <a:solidFill>
              <a:schemeClr val="bg1"/>
            </a:solidFill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iŝ1îďé">
              <a:extLst>
                <a:ext uri="{FF2B5EF4-FFF2-40B4-BE49-F238E27FC236}">
                  <a16:creationId xmlns:a16="http://schemas.microsoft.com/office/drawing/2014/main" id="{9928FDAD-7D4C-684A-BE63-9A0386D1F09B}"/>
                </a:ext>
              </a:extLst>
            </p:cNvPr>
            <p:cNvSpPr txBox="1"/>
            <p:nvPr/>
          </p:nvSpPr>
          <p:spPr>
            <a:xfrm>
              <a:off x="8296223" y="1939341"/>
              <a:ext cx="17526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600"/>
              </a:lvl1pPr>
            </a:lstStyle>
            <a:p>
              <a:pPr algn="l"/>
              <a:r>
                <a:rPr lang="en-US" altLang="zh-CN" dirty="0"/>
                <a:t>DevOps</a:t>
              </a:r>
              <a:r>
                <a:rPr lang="zh-CN" altLang="en-US" dirty="0"/>
                <a:t> 化</a:t>
              </a:r>
            </a:p>
          </p:txBody>
        </p:sp>
        <p:sp>
          <p:nvSpPr>
            <p:cNvPr id="14" name="ïśḷiḍé">
              <a:extLst>
                <a:ext uri="{FF2B5EF4-FFF2-40B4-BE49-F238E27FC236}">
                  <a16:creationId xmlns:a16="http://schemas.microsoft.com/office/drawing/2014/main" id="{D51A1D7E-4609-3F44-875D-D4AB80CCEB89}"/>
                </a:ext>
              </a:extLst>
            </p:cNvPr>
            <p:cNvSpPr/>
            <p:nvPr/>
          </p:nvSpPr>
          <p:spPr>
            <a:xfrm>
              <a:off x="8699767" y="2541536"/>
              <a:ext cx="842352" cy="839196"/>
            </a:xfrm>
            <a:prstGeom prst="ellipse">
              <a:avLst/>
            </a:prstGeom>
            <a:solidFill>
              <a:schemeClr val="bg1"/>
            </a:solidFill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ïŝľíḋè">
              <a:extLst>
                <a:ext uri="{FF2B5EF4-FFF2-40B4-BE49-F238E27FC236}">
                  <a16:creationId xmlns:a16="http://schemas.microsoft.com/office/drawing/2014/main" id="{71539676-499A-AB4F-9973-0C5A75FF015F}"/>
                </a:ext>
              </a:extLst>
            </p:cNvPr>
            <p:cNvSpPr txBox="1"/>
            <p:nvPr/>
          </p:nvSpPr>
          <p:spPr>
            <a:xfrm>
              <a:off x="7687972" y="4931299"/>
              <a:ext cx="1752642" cy="43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600"/>
              </a:lvl1pPr>
            </a:lstStyle>
            <a:p>
              <a:pPr algn="ctr"/>
              <a:r>
                <a:rPr lang="zh-CN" altLang="en-US" dirty="0"/>
                <a:t>微服务化</a:t>
              </a:r>
            </a:p>
          </p:txBody>
        </p:sp>
        <p:sp>
          <p:nvSpPr>
            <p:cNvPr id="16" name="í$ľïďé">
              <a:extLst>
                <a:ext uri="{FF2B5EF4-FFF2-40B4-BE49-F238E27FC236}">
                  <a16:creationId xmlns:a16="http://schemas.microsoft.com/office/drawing/2014/main" id="{716F27C1-4DDD-A348-A297-651017DBE717}"/>
                </a:ext>
              </a:extLst>
            </p:cNvPr>
            <p:cNvSpPr/>
            <p:nvPr/>
          </p:nvSpPr>
          <p:spPr>
            <a:xfrm>
              <a:off x="8143118" y="3975849"/>
              <a:ext cx="842352" cy="839196"/>
            </a:xfrm>
            <a:prstGeom prst="ellipse">
              <a:avLst/>
            </a:prstGeom>
            <a:solidFill>
              <a:schemeClr val="bg1"/>
            </a:solidFill>
            <a:ln w="25400" cap="rnd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í$ľïďé">
            <a:extLst>
              <a:ext uri="{FF2B5EF4-FFF2-40B4-BE49-F238E27FC236}">
                <a16:creationId xmlns:a16="http://schemas.microsoft.com/office/drawing/2014/main" id="{FA831117-F740-0E4B-9BE8-249574DF539E}"/>
              </a:ext>
            </a:extLst>
          </p:cNvPr>
          <p:cNvSpPr/>
          <p:nvPr/>
        </p:nvSpPr>
        <p:spPr>
          <a:xfrm>
            <a:off x="3396170" y="4494368"/>
            <a:ext cx="650197" cy="647761"/>
          </a:xfrm>
          <a:prstGeom prst="ellipse">
            <a:avLst/>
          </a:prstGeom>
          <a:solidFill>
            <a:schemeClr val="bg1"/>
          </a:solidFill>
          <a:ln w="25400" cap="rnd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 defTabSz="914354"/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3" name="ïŝľíḋè">
            <a:extLst>
              <a:ext uri="{FF2B5EF4-FFF2-40B4-BE49-F238E27FC236}">
                <a16:creationId xmlns:a16="http://schemas.microsoft.com/office/drawing/2014/main" id="{8C893B27-8936-4042-8EAE-C0440B3892AE}"/>
              </a:ext>
            </a:extLst>
          </p:cNvPr>
          <p:cNvSpPr txBox="1"/>
          <p:nvPr/>
        </p:nvSpPr>
        <p:spPr>
          <a:xfrm>
            <a:off x="2995211" y="5341220"/>
            <a:ext cx="1494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/>
            </a:lvl1pPr>
          </a:lstStyle>
          <a:p>
            <a:pPr algn="ctr"/>
            <a:r>
              <a:rPr lang="zh-CN" altLang="en-US" dirty="0"/>
              <a:t>数字化转型</a:t>
            </a:r>
          </a:p>
        </p:txBody>
      </p:sp>
      <p:sp>
        <p:nvSpPr>
          <p:cNvPr id="25" name="iconfont-11842-5649801">
            <a:extLst>
              <a:ext uri="{FF2B5EF4-FFF2-40B4-BE49-F238E27FC236}">
                <a16:creationId xmlns:a16="http://schemas.microsoft.com/office/drawing/2014/main" id="{97456BB1-05BA-BB46-8D95-C446D138A4C0}"/>
              </a:ext>
            </a:extLst>
          </p:cNvPr>
          <p:cNvSpPr>
            <a:spLocks noChangeAspect="1"/>
          </p:cNvSpPr>
          <p:nvPr/>
        </p:nvSpPr>
        <p:spPr>
          <a:xfrm>
            <a:off x="1257241" y="3261736"/>
            <a:ext cx="253509" cy="354633"/>
          </a:xfrm>
          <a:custGeom>
            <a:avLst/>
            <a:gdLst>
              <a:gd name="T0" fmla="*/ 6400 w 7150"/>
              <a:gd name="T1" fmla="*/ 0 h 10000"/>
              <a:gd name="T2" fmla="*/ 750 w 7150"/>
              <a:gd name="T3" fmla="*/ 0 h 10000"/>
              <a:gd name="T4" fmla="*/ 0 w 7150"/>
              <a:gd name="T5" fmla="*/ 750 h 10000"/>
              <a:gd name="T6" fmla="*/ 0 w 7150"/>
              <a:gd name="T7" fmla="*/ 9250 h 10000"/>
              <a:gd name="T8" fmla="*/ 750 w 7150"/>
              <a:gd name="T9" fmla="*/ 10000 h 10000"/>
              <a:gd name="T10" fmla="*/ 6400 w 7150"/>
              <a:gd name="T11" fmla="*/ 10000 h 10000"/>
              <a:gd name="T12" fmla="*/ 7150 w 7150"/>
              <a:gd name="T13" fmla="*/ 9250 h 10000"/>
              <a:gd name="T14" fmla="*/ 7150 w 7150"/>
              <a:gd name="T15" fmla="*/ 750 h 10000"/>
              <a:gd name="T16" fmla="*/ 6400 w 7150"/>
              <a:gd name="T17" fmla="*/ 0 h 10000"/>
              <a:gd name="T18" fmla="*/ 4200 w 7150"/>
              <a:gd name="T19" fmla="*/ 8856 h 10000"/>
              <a:gd name="T20" fmla="*/ 3825 w 7150"/>
              <a:gd name="T21" fmla="*/ 9231 h 10000"/>
              <a:gd name="T22" fmla="*/ 3325 w 7150"/>
              <a:gd name="T23" fmla="*/ 9231 h 10000"/>
              <a:gd name="T24" fmla="*/ 2950 w 7150"/>
              <a:gd name="T25" fmla="*/ 8856 h 10000"/>
              <a:gd name="T26" fmla="*/ 3325 w 7150"/>
              <a:gd name="T27" fmla="*/ 8481 h 10000"/>
              <a:gd name="T28" fmla="*/ 3825 w 7150"/>
              <a:gd name="T29" fmla="*/ 8481 h 10000"/>
              <a:gd name="T30" fmla="*/ 4200 w 7150"/>
              <a:gd name="T31" fmla="*/ 8856 h 10000"/>
              <a:gd name="T32" fmla="*/ 6388 w 7150"/>
              <a:gd name="T33" fmla="*/ 7731 h 10000"/>
              <a:gd name="T34" fmla="*/ 738 w 7150"/>
              <a:gd name="T35" fmla="*/ 7731 h 10000"/>
              <a:gd name="T36" fmla="*/ 738 w 7150"/>
              <a:gd name="T37" fmla="*/ 781 h 10000"/>
              <a:gd name="T38" fmla="*/ 6388 w 7150"/>
              <a:gd name="T39" fmla="*/ 781 h 10000"/>
              <a:gd name="T40" fmla="*/ 6388 w 7150"/>
              <a:gd name="T41" fmla="*/ 773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50" h="10000">
                <a:moveTo>
                  <a:pt x="6400" y="0"/>
                </a:moveTo>
                <a:lnTo>
                  <a:pt x="750" y="0"/>
                </a:lnTo>
                <a:cubicBezTo>
                  <a:pt x="336" y="0"/>
                  <a:pt x="0" y="336"/>
                  <a:pt x="0" y="750"/>
                </a:cubicBezTo>
                <a:lnTo>
                  <a:pt x="0" y="9250"/>
                </a:lnTo>
                <a:cubicBezTo>
                  <a:pt x="0" y="9664"/>
                  <a:pt x="336" y="10000"/>
                  <a:pt x="750" y="10000"/>
                </a:cubicBezTo>
                <a:lnTo>
                  <a:pt x="6400" y="10000"/>
                </a:lnTo>
                <a:cubicBezTo>
                  <a:pt x="6814" y="10000"/>
                  <a:pt x="7150" y="9664"/>
                  <a:pt x="7150" y="9250"/>
                </a:cubicBezTo>
                <a:lnTo>
                  <a:pt x="7150" y="750"/>
                </a:lnTo>
                <a:cubicBezTo>
                  <a:pt x="7150" y="336"/>
                  <a:pt x="6814" y="0"/>
                  <a:pt x="6400" y="0"/>
                </a:cubicBezTo>
                <a:close/>
                <a:moveTo>
                  <a:pt x="4200" y="8856"/>
                </a:moveTo>
                <a:cubicBezTo>
                  <a:pt x="4200" y="9064"/>
                  <a:pt x="4033" y="9231"/>
                  <a:pt x="3825" y="9231"/>
                </a:cubicBezTo>
                <a:lnTo>
                  <a:pt x="3325" y="9231"/>
                </a:lnTo>
                <a:cubicBezTo>
                  <a:pt x="3118" y="9231"/>
                  <a:pt x="2950" y="9064"/>
                  <a:pt x="2950" y="8856"/>
                </a:cubicBezTo>
                <a:cubicBezTo>
                  <a:pt x="2950" y="8649"/>
                  <a:pt x="3118" y="8481"/>
                  <a:pt x="3325" y="8481"/>
                </a:cubicBezTo>
                <a:lnTo>
                  <a:pt x="3825" y="8481"/>
                </a:lnTo>
                <a:cubicBezTo>
                  <a:pt x="4031" y="8481"/>
                  <a:pt x="4200" y="8649"/>
                  <a:pt x="4200" y="8856"/>
                </a:cubicBezTo>
                <a:close/>
                <a:moveTo>
                  <a:pt x="6388" y="7731"/>
                </a:moveTo>
                <a:lnTo>
                  <a:pt x="738" y="7731"/>
                </a:lnTo>
                <a:lnTo>
                  <a:pt x="738" y="781"/>
                </a:lnTo>
                <a:lnTo>
                  <a:pt x="6388" y="781"/>
                </a:lnTo>
                <a:lnTo>
                  <a:pt x="6388" y="7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confont-11442-3338430">
            <a:extLst>
              <a:ext uri="{FF2B5EF4-FFF2-40B4-BE49-F238E27FC236}">
                <a16:creationId xmlns:a16="http://schemas.microsoft.com/office/drawing/2014/main" id="{E8A3E3D5-B449-2344-8BF7-A1F392E2602E}"/>
              </a:ext>
            </a:extLst>
          </p:cNvPr>
          <p:cNvSpPr>
            <a:spLocks noChangeAspect="1"/>
          </p:cNvSpPr>
          <p:nvPr/>
        </p:nvSpPr>
        <p:spPr>
          <a:xfrm>
            <a:off x="1631720" y="4409704"/>
            <a:ext cx="329590" cy="334940"/>
          </a:xfrm>
          <a:custGeom>
            <a:avLst/>
            <a:gdLst>
              <a:gd name="T0" fmla="*/ 6660 w 12832"/>
              <a:gd name="T1" fmla="*/ 36 h 13039"/>
              <a:gd name="T2" fmla="*/ 3922 w 12832"/>
              <a:gd name="T3" fmla="*/ 536 h 13039"/>
              <a:gd name="T4" fmla="*/ 1653 w 12832"/>
              <a:gd name="T5" fmla="*/ 2149 h 13039"/>
              <a:gd name="T6" fmla="*/ 4360 w 12832"/>
              <a:gd name="T7" fmla="*/ 1573 h 13039"/>
              <a:gd name="T8" fmla="*/ 6660 w 12832"/>
              <a:gd name="T9" fmla="*/ 36 h 13039"/>
              <a:gd name="T10" fmla="*/ 5530 w 12832"/>
              <a:gd name="T11" fmla="*/ 4347 h 13039"/>
              <a:gd name="T12" fmla="*/ 9798 w 12832"/>
              <a:gd name="T13" fmla="*/ 1003 h 13039"/>
              <a:gd name="T14" fmla="*/ 8140 w 12832"/>
              <a:gd name="T15" fmla="*/ 271 h 13039"/>
              <a:gd name="T16" fmla="*/ 7665 w 12832"/>
              <a:gd name="T17" fmla="*/ 801 h 13039"/>
              <a:gd name="T18" fmla="*/ 4845 w 12832"/>
              <a:gd name="T19" fmla="*/ 2724 h 13039"/>
              <a:gd name="T20" fmla="*/ 1500 w 12832"/>
              <a:gd name="T21" fmla="*/ 3402 h 13039"/>
              <a:gd name="T22" fmla="*/ 790 w 12832"/>
              <a:gd name="T23" fmla="*/ 3373 h 13039"/>
              <a:gd name="T24" fmla="*/ 157 w 12832"/>
              <a:gd name="T25" fmla="*/ 5072 h 13039"/>
              <a:gd name="T26" fmla="*/ 5530 w 12832"/>
              <a:gd name="T27" fmla="*/ 4347 h 13039"/>
              <a:gd name="T28" fmla="*/ 6701 w 12832"/>
              <a:gd name="T29" fmla="*/ 7121 h 13039"/>
              <a:gd name="T30" fmla="*/ 11921 w 12832"/>
              <a:gd name="T31" fmla="*/ 3179 h 13039"/>
              <a:gd name="T32" fmla="*/ 10793 w 12832"/>
              <a:gd name="T33" fmla="*/ 1767 h 13039"/>
              <a:gd name="T34" fmla="*/ 9824 w 12832"/>
              <a:gd name="T35" fmla="*/ 2901 h 13039"/>
              <a:gd name="T36" fmla="*/ 6016 w 12832"/>
              <a:gd name="T37" fmla="*/ 5498 h 13039"/>
              <a:gd name="T38" fmla="*/ 1499 w 12832"/>
              <a:gd name="T39" fmla="*/ 6414 h 13039"/>
              <a:gd name="T40" fmla="*/ 11 w 12832"/>
              <a:gd name="T41" fmla="*/ 6318 h 13039"/>
              <a:gd name="T42" fmla="*/ 235 w 12832"/>
              <a:gd name="T43" fmla="*/ 8110 h 13039"/>
              <a:gd name="T44" fmla="*/ 6701 w 12832"/>
              <a:gd name="T45" fmla="*/ 7121 h 13039"/>
              <a:gd name="T46" fmla="*/ 12493 w 12832"/>
              <a:gd name="T47" fmla="*/ 4447 h 13039"/>
              <a:gd name="T48" fmla="*/ 11982 w 12832"/>
              <a:gd name="T49" fmla="*/ 5001 h 13039"/>
              <a:gd name="T50" fmla="*/ 7187 w 12832"/>
              <a:gd name="T51" fmla="*/ 8272 h 13039"/>
              <a:gd name="T52" fmla="*/ 1498 w 12832"/>
              <a:gd name="T53" fmla="*/ 9426 h 13039"/>
              <a:gd name="T54" fmla="*/ 745 w 12832"/>
              <a:gd name="T55" fmla="*/ 9406 h 13039"/>
              <a:gd name="T56" fmla="*/ 2112 w 12832"/>
              <a:gd name="T57" fmla="*/ 11173 h 13039"/>
              <a:gd name="T58" fmla="*/ 7872 w 12832"/>
              <a:gd name="T59" fmla="*/ 9895 h 13039"/>
              <a:gd name="T60" fmla="*/ 12806 w 12832"/>
              <a:gd name="T61" fmla="*/ 6660 h 13039"/>
              <a:gd name="T62" fmla="*/ 12493 w 12832"/>
              <a:gd name="T63" fmla="*/ 4447 h 13039"/>
              <a:gd name="T64" fmla="*/ 3827 w 12832"/>
              <a:gd name="T65" fmla="*/ 12285 h 13039"/>
              <a:gd name="T66" fmla="*/ 8898 w 12832"/>
              <a:gd name="T67" fmla="*/ 12326 h 13039"/>
              <a:gd name="T68" fmla="*/ 12406 w 12832"/>
              <a:gd name="T69" fmla="*/ 8664 h 13039"/>
              <a:gd name="T70" fmla="*/ 8358 w 12832"/>
              <a:gd name="T71" fmla="*/ 11046 h 13039"/>
              <a:gd name="T72" fmla="*/ 3827 w 12832"/>
              <a:gd name="T73" fmla="*/ 12285 h 13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32" h="13039">
                <a:moveTo>
                  <a:pt x="6660" y="36"/>
                </a:moveTo>
                <a:cubicBezTo>
                  <a:pt x="5750" y="0"/>
                  <a:pt x="4817" y="158"/>
                  <a:pt x="3922" y="536"/>
                </a:cubicBezTo>
                <a:cubicBezTo>
                  <a:pt x="3027" y="914"/>
                  <a:pt x="2263" y="1472"/>
                  <a:pt x="1653" y="2149"/>
                </a:cubicBezTo>
                <a:cubicBezTo>
                  <a:pt x="2559" y="2132"/>
                  <a:pt x="3476" y="1946"/>
                  <a:pt x="4360" y="1573"/>
                </a:cubicBezTo>
                <a:cubicBezTo>
                  <a:pt x="5243" y="1200"/>
                  <a:pt x="6016" y="673"/>
                  <a:pt x="6660" y="36"/>
                </a:cubicBezTo>
                <a:close/>
                <a:moveTo>
                  <a:pt x="5530" y="4347"/>
                </a:moveTo>
                <a:cubicBezTo>
                  <a:pt x="7288" y="3605"/>
                  <a:pt x="8734" y="2432"/>
                  <a:pt x="9798" y="1003"/>
                </a:cubicBezTo>
                <a:cubicBezTo>
                  <a:pt x="9283" y="682"/>
                  <a:pt x="8724" y="435"/>
                  <a:pt x="8140" y="271"/>
                </a:cubicBezTo>
                <a:cubicBezTo>
                  <a:pt x="7989" y="454"/>
                  <a:pt x="7831" y="631"/>
                  <a:pt x="7665" y="801"/>
                </a:cubicBezTo>
                <a:cubicBezTo>
                  <a:pt x="6863" y="1626"/>
                  <a:pt x="5914" y="2273"/>
                  <a:pt x="4845" y="2724"/>
                </a:cubicBezTo>
                <a:cubicBezTo>
                  <a:pt x="3777" y="3175"/>
                  <a:pt x="2651" y="3403"/>
                  <a:pt x="1500" y="3402"/>
                </a:cubicBezTo>
                <a:cubicBezTo>
                  <a:pt x="1263" y="3402"/>
                  <a:pt x="1026" y="3392"/>
                  <a:pt x="790" y="3373"/>
                </a:cubicBezTo>
                <a:cubicBezTo>
                  <a:pt x="500" y="3906"/>
                  <a:pt x="287" y="4478"/>
                  <a:pt x="157" y="5072"/>
                </a:cubicBezTo>
                <a:cubicBezTo>
                  <a:pt x="1924" y="5306"/>
                  <a:pt x="3773" y="5088"/>
                  <a:pt x="5530" y="4347"/>
                </a:cubicBezTo>
                <a:close/>
                <a:moveTo>
                  <a:pt x="6701" y="7121"/>
                </a:moveTo>
                <a:cubicBezTo>
                  <a:pt x="8814" y="6229"/>
                  <a:pt x="10579" y="4854"/>
                  <a:pt x="11921" y="3179"/>
                </a:cubicBezTo>
                <a:cubicBezTo>
                  <a:pt x="11608" y="2647"/>
                  <a:pt x="11227" y="2175"/>
                  <a:pt x="10793" y="1767"/>
                </a:cubicBezTo>
                <a:cubicBezTo>
                  <a:pt x="10494" y="2166"/>
                  <a:pt x="10171" y="2544"/>
                  <a:pt x="9824" y="2901"/>
                </a:cubicBezTo>
                <a:cubicBezTo>
                  <a:pt x="8741" y="4015"/>
                  <a:pt x="7460" y="4889"/>
                  <a:pt x="6016" y="5498"/>
                </a:cubicBezTo>
                <a:cubicBezTo>
                  <a:pt x="4573" y="6107"/>
                  <a:pt x="3053" y="6416"/>
                  <a:pt x="1499" y="6414"/>
                </a:cubicBezTo>
                <a:cubicBezTo>
                  <a:pt x="1002" y="6414"/>
                  <a:pt x="505" y="6382"/>
                  <a:pt x="11" y="6318"/>
                </a:cubicBezTo>
                <a:cubicBezTo>
                  <a:pt x="0" y="6923"/>
                  <a:pt x="76" y="7527"/>
                  <a:pt x="235" y="8110"/>
                </a:cubicBezTo>
                <a:cubicBezTo>
                  <a:pt x="2372" y="8318"/>
                  <a:pt x="4588" y="8013"/>
                  <a:pt x="6701" y="7121"/>
                </a:cubicBezTo>
                <a:close/>
                <a:moveTo>
                  <a:pt x="12493" y="4447"/>
                </a:moveTo>
                <a:cubicBezTo>
                  <a:pt x="12328" y="4636"/>
                  <a:pt x="12157" y="4821"/>
                  <a:pt x="11982" y="5001"/>
                </a:cubicBezTo>
                <a:cubicBezTo>
                  <a:pt x="10618" y="6405"/>
                  <a:pt x="9005" y="7505"/>
                  <a:pt x="7187" y="8272"/>
                </a:cubicBezTo>
                <a:cubicBezTo>
                  <a:pt x="5369" y="9039"/>
                  <a:pt x="3455" y="9428"/>
                  <a:pt x="1498" y="9426"/>
                </a:cubicBezTo>
                <a:cubicBezTo>
                  <a:pt x="1247" y="9426"/>
                  <a:pt x="996" y="9419"/>
                  <a:pt x="745" y="9406"/>
                </a:cubicBezTo>
                <a:cubicBezTo>
                  <a:pt x="1102" y="10087"/>
                  <a:pt x="1568" y="10680"/>
                  <a:pt x="2112" y="11173"/>
                </a:cubicBezTo>
                <a:cubicBezTo>
                  <a:pt x="4042" y="11104"/>
                  <a:pt x="5990" y="10689"/>
                  <a:pt x="7872" y="9895"/>
                </a:cubicBezTo>
                <a:cubicBezTo>
                  <a:pt x="9754" y="9101"/>
                  <a:pt x="11410" y="7994"/>
                  <a:pt x="12806" y="6660"/>
                </a:cubicBezTo>
                <a:cubicBezTo>
                  <a:pt x="12832" y="5926"/>
                  <a:pt x="12733" y="5178"/>
                  <a:pt x="12493" y="4447"/>
                </a:cubicBezTo>
                <a:close/>
                <a:moveTo>
                  <a:pt x="3827" y="12285"/>
                </a:moveTo>
                <a:cubicBezTo>
                  <a:pt x="5383" y="12971"/>
                  <a:pt x="7207" y="13039"/>
                  <a:pt x="8898" y="12326"/>
                </a:cubicBezTo>
                <a:cubicBezTo>
                  <a:pt x="10588" y="11612"/>
                  <a:pt x="11812" y="10258"/>
                  <a:pt x="12406" y="8664"/>
                </a:cubicBezTo>
                <a:cubicBezTo>
                  <a:pt x="11177" y="9630"/>
                  <a:pt x="9823" y="10428"/>
                  <a:pt x="8358" y="11046"/>
                </a:cubicBezTo>
                <a:cubicBezTo>
                  <a:pt x="6893" y="11665"/>
                  <a:pt x="5376" y="12078"/>
                  <a:pt x="3827" y="122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confont-1090-826160">
            <a:extLst>
              <a:ext uri="{FF2B5EF4-FFF2-40B4-BE49-F238E27FC236}">
                <a16:creationId xmlns:a16="http://schemas.microsoft.com/office/drawing/2014/main" id="{426399D1-B229-444E-8CB6-3CD9F3895722}"/>
              </a:ext>
            </a:extLst>
          </p:cNvPr>
          <p:cNvSpPr>
            <a:spLocks noChangeAspect="1"/>
          </p:cNvSpPr>
          <p:nvPr/>
        </p:nvSpPr>
        <p:spPr>
          <a:xfrm>
            <a:off x="3589840" y="4700231"/>
            <a:ext cx="304842" cy="254046"/>
          </a:xfrm>
          <a:custGeom>
            <a:avLst/>
            <a:gdLst>
              <a:gd name="T0" fmla="*/ 178 w 9600"/>
              <a:gd name="T1" fmla="*/ 2626 h 8000"/>
              <a:gd name="T2" fmla="*/ 170 w 9600"/>
              <a:gd name="T3" fmla="*/ 2628 h 8000"/>
              <a:gd name="T4" fmla="*/ 187 w 9600"/>
              <a:gd name="T5" fmla="*/ 2628 h 8000"/>
              <a:gd name="T6" fmla="*/ 178 w 9600"/>
              <a:gd name="T7" fmla="*/ 2626 h 8000"/>
              <a:gd name="T8" fmla="*/ 116 w 9600"/>
              <a:gd name="T9" fmla="*/ 2777 h 8000"/>
              <a:gd name="T10" fmla="*/ 115 w 9600"/>
              <a:gd name="T11" fmla="*/ 2775 h 8000"/>
              <a:gd name="T12" fmla="*/ 116 w 9600"/>
              <a:gd name="T13" fmla="*/ 2777 h 8000"/>
              <a:gd name="T14" fmla="*/ 9150 w 9600"/>
              <a:gd name="T15" fmla="*/ 8000 h 8000"/>
              <a:gd name="T16" fmla="*/ 450 w 9600"/>
              <a:gd name="T17" fmla="*/ 8000 h 8000"/>
              <a:gd name="T18" fmla="*/ 0 w 9600"/>
              <a:gd name="T19" fmla="*/ 7555 h 8000"/>
              <a:gd name="T20" fmla="*/ 0 w 9600"/>
              <a:gd name="T21" fmla="*/ 444 h 8000"/>
              <a:gd name="T22" fmla="*/ 450 w 9600"/>
              <a:gd name="T23" fmla="*/ 0 h 8000"/>
              <a:gd name="T24" fmla="*/ 900 w 9600"/>
              <a:gd name="T25" fmla="*/ 444 h 8000"/>
              <a:gd name="T26" fmla="*/ 900 w 9600"/>
              <a:gd name="T27" fmla="*/ 6074 h 8000"/>
              <a:gd name="T28" fmla="*/ 900 w 9600"/>
              <a:gd name="T29" fmla="*/ 7111 h 8000"/>
              <a:gd name="T30" fmla="*/ 9150 w 9600"/>
              <a:gd name="T31" fmla="*/ 7111 h 8000"/>
              <a:gd name="T32" fmla="*/ 9600 w 9600"/>
              <a:gd name="T33" fmla="*/ 7556 h 8000"/>
              <a:gd name="T34" fmla="*/ 9150 w 9600"/>
              <a:gd name="T35" fmla="*/ 8000 h 8000"/>
              <a:gd name="T36" fmla="*/ 8100 w 9600"/>
              <a:gd name="T37" fmla="*/ 6667 h 8000"/>
              <a:gd name="T38" fmla="*/ 7200 w 9600"/>
              <a:gd name="T39" fmla="*/ 6667 h 8000"/>
              <a:gd name="T40" fmla="*/ 6750 w 9600"/>
              <a:gd name="T41" fmla="*/ 6222 h 8000"/>
              <a:gd name="T42" fmla="*/ 6750 w 9600"/>
              <a:gd name="T43" fmla="*/ 3111 h 8000"/>
              <a:gd name="T44" fmla="*/ 7200 w 9600"/>
              <a:gd name="T45" fmla="*/ 2667 h 8000"/>
              <a:gd name="T46" fmla="*/ 8100 w 9600"/>
              <a:gd name="T47" fmla="*/ 2667 h 8000"/>
              <a:gd name="T48" fmla="*/ 8550 w 9600"/>
              <a:gd name="T49" fmla="*/ 3111 h 8000"/>
              <a:gd name="T50" fmla="*/ 8550 w 9600"/>
              <a:gd name="T51" fmla="*/ 6222 h 8000"/>
              <a:gd name="T52" fmla="*/ 8100 w 9600"/>
              <a:gd name="T53" fmla="*/ 6667 h 8000"/>
              <a:gd name="T54" fmla="*/ 5550 w 9600"/>
              <a:gd name="T55" fmla="*/ 6667 h 8000"/>
              <a:gd name="T56" fmla="*/ 4650 w 9600"/>
              <a:gd name="T57" fmla="*/ 6667 h 8000"/>
              <a:gd name="T58" fmla="*/ 4200 w 9600"/>
              <a:gd name="T59" fmla="*/ 6222 h 8000"/>
              <a:gd name="T60" fmla="*/ 4200 w 9600"/>
              <a:gd name="T61" fmla="*/ 1333 h 8000"/>
              <a:gd name="T62" fmla="*/ 4650 w 9600"/>
              <a:gd name="T63" fmla="*/ 889 h 8000"/>
              <a:gd name="T64" fmla="*/ 5550 w 9600"/>
              <a:gd name="T65" fmla="*/ 889 h 8000"/>
              <a:gd name="T66" fmla="*/ 6000 w 9600"/>
              <a:gd name="T67" fmla="*/ 1333 h 8000"/>
              <a:gd name="T68" fmla="*/ 6000 w 9600"/>
              <a:gd name="T69" fmla="*/ 6222 h 8000"/>
              <a:gd name="T70" fmla="*/ 5550 w 9600"/>
              <a:gd name="T71" fmla="*/ 6667 h 8000"/>
              <a:gd name="T72" fmla="*/ 3000 w 9600"/>
              <a:gd name="T73" fmla="*/ 6667 h 8000"/>
              <a:gd name="T74" fmla="*/ 2100 w 9600"/>
              <a:gd name="T75" fmla="*/ 6667 h 8000"/>
              <a:gd name="T76" fmla="*/ 1650 w 9600"/>
              <a:gd name="T77" fmla="*/ 6222 h 8000"/>
              <a:gd name="T78" fmla="*/ 1650 w 9600"/>
              <a:gd name="T79" fmla="*/ 5333 h 8000"/>
              <a:gd name="T80" fmla="*/ 2100 w 9600"/>
              <a:gd name="T81" fmla="*/ 4889 h 8000"/>
              <a:gd name="T82" fmla="*/ 3000 w 9600"/>
              <a:gd name="T83" fmla="*/ 4889 h 8000"/>
              <a:gd name="T84" fmla="*/ 3450 w 9600"/>
              <a:gd name="T85" fmla="*/ 5333 h 8000"/>
              <a:gd name="T86" fmla="*/ 3450 w 9600"/>
              <a:gd name="T87" fmla="*/ 6222 h 8000"/>
              <a:gd name="T88" fmla="*/ 3000 w 9600"/>
              <a:gd name="T89" fmla="*/ 6667 h 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00" h="8000">
                <a:moveTo>
                  <a:pt x="178" y="2626"/>
                </a:moveTo>
                <a:cubicBezTo>
                  <a:pt x="175" y="2626"/>
                  <a:pt x="173" y="2628"/>
                  <a:pt x="170" y="2628"/>
                </a:cubicBezTo>
                <a:lnTo>
                  <a:pt x="187" y="2628"/>
                </a:lnTo>
                <a:cubicBezTo>
                  <a:pt x="184" y="2628"/>
                  <a:pt x="181" y="2626"/>
                  <a:pt x="178" y="2626"/>
                </a:cubicBezTo>
                <a:close/>
                <a:moveTo>
                  <a:pt x="116" y="2777"/>
                </a:moveTo>
                <a:lnTo>
                  <a:pt x="115" y="2775"/>
                </a:lnTo>
                <a:cubicBezTo>
                  <a:pt x="115" y="2776"/>
                  <a:pt x="116" y="2776"/>
                  <a:pt x="116" y="2777"/>
                </a:cubicBezTo>
                <a:close/>
                <a:moveTo>
                  <a:pt x="9150" y="8000"/>
                </a:moveTo>
                <a:lnTo>
                  <a:pt x="450" y="8000"/>
                </a:lnTo>
                <a:cubicBezTo>
                  <a:pt x="201" y="8000"/>
                  <a:pt x="0" y="7801"/>
                  <a:pt x="0" y="7555"/>
                </a:cubicBezTo>
                <a:lnTo>
                  <a:pt x="0" y="444"/>
                </a:lnTo>
                <a:cubicBezTo>
                  <a:pt x="0" y="199"/>
                  <a:pt x="201" y="0"/>
                  <a:pt x="450" y="0"/>
                </a:cubicBezTo>
                <a:cubicBezTo>
                  <a:pt x="698" y="0"/>
                  <a:pt x="900" y="199"/>
                  <a:pt x="900" y="444"/>
                </a:cubicBezTo>
                <a:lnTo>
                  <a:pt x="900" y="6074"/>
                </a:lnTo>
                <a:lnTo>
                  <a:pt x="900" y="7111"/>
                </a:lnTo>
                <a:lnTo>
                  <a:pt x="9150" y="7111"/>
                </a:lnTo>
                <a:cubicBezTo>
                  <a:pt x="9398" y="7111"/>
                  <a:pt x="9600" y="7310"/>
                  <a:pt x="9600" y="7556"/>
                </a:cubicBezTo>
                <a:cubicBezTo>
                  <a:pt x="9600" y="7801"/>
                  <a:pt x="9398" y="8000"/>
                  <a:pt x="9150" y="8000"/>
                </a:cubicBezTo>
                <a:close/>
                <a:moveTo>
                  <a:pt x="8100" y="6667"/>
                </a:moveTo>
                <a:lnTo>
                  <a:pt x="7200" y="6667"/>
                </a:lnTo>
                <a:cubicBezTo>
                  <a:pt x="6951" y="6667"/>
                  <a:pt x="6750" y="6468"/>
                  <a:pt x="6750" y="6222"/>
                </a:cubicBezTo>
                <a:lnTo>
                  <a:pt x="6750" y="3111"/>
                </a:lnTo>
                <a:cubicBezTo>
                  <a:pt x="6750" y="2866"/>
                  <a:pt x="6951" y="2667"/>
                  <a:pt x="7200" y="2667"/>
                </a:cubicBezTo>
                <a:lnTo>
                  <a:pt x="8100" y="2667"/>
                </a:lnTo>
                <a:cubicBezTo>
                  <a:pt x="8349" y="2667"/>
                  <a:pt x="8550" y="2866"/>
                  <a:pt x="8550" y="3111"/>
                </a:cubicBezTo>
                <a:lnTo>
                  <a:pt x="8550" y="6222"/>
                </a:lnTo>
                <a:cubicBezTo>
                  <a:pt x="8550" y="6468"/>
                  <a:pt x="8349" y="6667"/>
                  <a:pt x="8100" y="6667"/>
                </a:cubicBezTo>
                <a:close/>
                <a:moveTo>
                  <a:pt x="5550" y="6667"/>
                </a:moveTo>
                <a:lnTo>
                  <a:pt x="4650" y="6667"/>
                </a:lnTo>
                <a:cubicBezTo>
                  <a:pt x="4401" y="6667"/>
                  <a:pt x="4200" y="6468"/>
                  <a:pt x="4200" y="6222"/>
                </a:cubicBezTo>
                <a:lnTo>
                  <a:pt x="4200" y="1333"/>
                </a:lnTo>
                <a:cubicBezTo>
                  <a:pt x="4200" y="1088"/>
                  <a:pt x="4401" y="889"/>
                  <a:pt x="4650" y="889"/>
                </a:cubicBezTo>
                <a:lnTo>
                  <a:pt x="5550" y="889"/>
                </a:lnTo>
                <a:cubicBezTo>
                  <a:pt x="5798" y="889"/>
                  <a:pt x="6000" y="1088"/>
                  <a:pt x="6000" y="1333"/>
                </a:cubicBezTo>
                <a:lnTo>
                  <a:pt x="6000" y="6222"/>
                </a:lnTo>
                <a:cubicBezTo>
                  <a:pt x="6000" y="6468"/>
                  <a:pt x="5798" y="6667"/>
                  <a:pt x="5550" y="6667"/>
                </a:cubicBezTo>
                <a:close/>
                <a:moveTo>
                  <a:pt x="3000" y="6667"/>
                </a:moveTo>
                <a:lnTo>
                  <a:pt x="2100" y="6667"/>
                </a:lnTo>
                <a:cubicBezTo>
                  <a:pt x="1851" y="6667"/>
                  <a:pt x="1650" y="6468"/>
                  <a:pt x="1650" y="6222"/>
                </a:cubicBezTo>
                <a:lnTo>
                  <a:pt x="1650" y="5333"/>
                </a:lnTo>
                <a:cubicBezTo>
                  <a:pt x="1650" y="5088"/>
                  <a:pt x="1851" y="4889"/>
                  <a:pt x="2100" y="4889"/>
                </a:cubicBezTo>
                <a:lnTo>
                  <a:pt x="3000" y="4889"/>
                </a:lnTo>
                <a:cubicBezTo>
                  <a:pt x="3248" y="4889"/>
                  <a:pt x="3450" y="5088"/>
                  <a:pt x="3450" y="5333"/>
                </a:cubicBezTo>
                <a:lnTo>
                  <a:pt x="3450" y="6222"/>
                </a:lnTo>
                <a:cubicBezTo>
                  <a:pt x="3450" y="6468"/>
                  <a:pt x="3248" y="6667"/>
                  <a:pt x="3000" y="66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confont-11899-5651347">
            <a:extLst>
              <a:ext uri="{FF2B5EF4-FFF2-40B4-BE49-F238E27FC236}">
                <a16:creationId xmlns:a16="http://schemas.microsoft.com/office/drawing/2014/main" id="{6E3D29D4-979F-304C-BD76-DAB0DA41D353}"/>
              </a:ext>
            </a:extLst>
          </p:cNvPr>
          <p:cNvSpPr>
            <a:spLocks noChangeAspect="1"/>
          </p:cNvSpPr>
          <p:nvPr/>
        </p:nvSpPr>
        <p:spPr>
          <a:xfrm>
            <a:off x="5506992" y="4395388"/>
            <a:ext cx="266775" cy="304843"/>
          </a:xfrm>
          <a:custGeom>
            <a:avLst/>
            <a:gdLst>
              <a:gd name="T0" fmla="*/ 649 w 9079"/>
              <a:gd name="T1" fmla="*/ 1 h 10376"/>
              <a:gd name="T2" fmla="*/ 8430 w 9079"/>
              <a:gd name="T3" fmla="*/ 1 h 10376"/>
              <a:gd name="T4" fmla="*/ 9079 w 9079"/>
              <a:gd name="T5" fmla="*/ 649 h 10376"/>
              <a:gd name="T6" fmla="*/ 9079 w 9079"/>
              <a:gd name="T7" fmla="*/ 1946 h 10376"/>
              <a:gd name="T8" fmla="*/ 8430 w 9079"/>
              <a:gd name="T9" fmla="*/ 2594 h 10376"/>
              <a:gd name="T10" fmla="*/ 649 w 9079"/>
              <a:gd name="T11" fmla="*/ 2594 h 10376"/>
              <a:gd name="T12" fmla="*/ 0 w 9079"/>
              <a:gd name="T13" fmla="*/ 1946 h 10376"/>
              <a:gd name="T14" fmla="*/ 0 w 9079"/>
              <a:gd name="T15" fmla="*/ 649 h 10376"/>
              <a:gd name="T16" fmla="*/ 649 w 9079"/>
              <a:gd name="T17" fmla="*/ 1 h 10376"/>
              <a:gd name="T18" fmla="*/ 2162 w 9079"/>
              <a:gd name="T19" fmla="*/ 649 h 10376"/>
              <a:gd name="T20" fmla="*/ 1513 w 9079"/>
              <a:gd name="T21" fmla="*/ 1298 h 10376"/>
              <a:gd name="T22" fmla="*/ 2162 w 9079"/>
              <a:gd name="T23" fmla="*/ 1947 h 10376"/>
              <a:gd name="T24" fmla="*/ 2810 w 9079"/>
              <a:gd name="T25" fmla="*/ 1298 h 10376"/>
              <a:gd name="T26" fmla="*/ 2162 w 9079"/>
              <a:gd name="T27" fmla="*/ 649 h 10376"/>
              <a:gd name="T28" fmla="*/ 649 w 9079"/>
              <a:gd name="T29" fmla="*/ 3892 h 10376"/>
              <a:gd name="T30" fmla="*/ 8430 w 9079"/>
              <a:gd name="T31" fmla="*/ 3892 h 10376"/>
              <a:gd name="T32" fmla="*/ 9079 w 9079"/>
              <a:gd name="T33" fmla="*/ 4541 h 10376"/>
              <a:gd name="T34" fmla="*/ 9079 w 9079"/>
              <a:gd name="T35" fmla="*/ 5837 h 10376"/>
              <a:gd name="T36" fmla="*/ 8430 w 9079"/>
              <a:gd name="T37" fmla="*/ 6486 h 10376"/>
              <a:gd name="T38" fmla="*/ 649 w 9079"/>
              <a:gd name="T39" fmla="*/ 6486 h 10376"/>
              <a:gd name="T40" fmla="*/ 0 w 9079"/>
              <a:gd name="T41" fmla="*/ 5837 h 10376"/>
              <a:gd name="T42" fmla="*/ 0 w 9079"/>
              <a:gd name="T43" fmla="*/ 4539 h 10376"/>
              <a:gd name="T44" fmla="*/ 649 w 9079"/>
              <a:gd name="T45" fmla="*/ 3892 h 10376"/>
              <a:gd name="T46" fmla="*/ 2162 w 9079"/>
              <a:gd name="T47" fmla="*/ 4539 h 10376"/>
              <a:gd name="T48" fmla="*/ 1513 w 9079"/>
              <a:gd name="T49" fmla="*/ 5188 h 10376"/>
              <a:gd name="T50" fmla="*/ 2162 w 9079"/>
              <a:gd name="T51" fmla="*/ 5837 h 10376"/>
              <a:gd name="T52" fmla="*/ 2810 w 9079"/>
              <a:gd name="T53" fmla="*/ 5188 h 10376"/>
              <a:gd name="T54" fmla="*/ 2162 w 9079"/>
              <a:gd name="T55" fmla="*/ 4539 h 10376"/>
              <a:gd name="T56" fmla="*/ 649 w 9079"/>
              <a:gd name="T57" fmla="*/ 7782 h 10376"/>
              <a:gd name="T58" fmla="*/ 8430 w 9079"/>
              <a:gd name="T59" fmla="*/ 7782 h 10376"/>
              <a:gd name="T60" fmla="*/ 9079 w 9079"/>
              <a:gd name="T61" fmla="*/ 8431 h 10376"/>
              <a:gd name="T62" fmla="*/ 9079 w 9079"/>
              <a:gd name="T63" fmla="*/ 9727 h 10376"/>
              <a:gd name="T64" fmla="*/ 8430 w 9079"/>
              <a:gd name="T65" fmla="*/ 10376 h 10376"/>
              <a:gd name="T66" fmla="*/ 649 w 9079"/>
              <a:gd name="T67" fmla="*/ 10376 h 10376"/>
              <a:gd name="T68" fmla="*/ 0 w 9079"/>
              <a:gd name="T69" fmla="*/ 9727 h 10376"/>
              <a:gd name="T70" fmla="*/ 0 w 9079"/>
              <a:gd name="T71" fmla="*/ 8431 h 10376"/>
              <a:gd name="T72" fmla="*/ 649 w 9079"/>
              <a:gd name="T73" fmla="*/ 7782 h 10376"/>
              <a:gd name="T74" fmla="*/ 2162 w 9079"/>
              <a:gd name="T75" fmla="*/ 8431 h 10376"/>
              <a:gd name="T76" fmla="*/ 1513 w 9079"/>
              <a:gd name="T77" fmla="*/ 9079 h 10376"/>
              <a:gd name="T78" fmla="*/ 2162 w 9079"/>
              <a:gd name="T79" fmla="*/ 9728 h 10376"/>
              <a:gd name="T80" fmla="*/ 2810 w 9079"/>
              <a:gd name="T81" fmla="*/ 9079 h 10376"/>
              <a:gd name="T82" fmla="*/ 2162 w 9079"/>
              <a:gd name="T83" fmla="*/ 8431 h 10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79" h="10376">
                <a:moveTo>
                  <a:pt x="649" y="1"/>
                </a:moveTo>
                <a:lnTo>
                  <a:pt x="8430" y="1"/>
                </a:lnTo>
                <a:cubicBezTo>
                  <a:pt x="8788" y="1"/>
                  <a:pt x="9079" y="291"/>
                  <a:pt x="9079" y="649"/>
                </a:cubicBezTo>
                <a:lnTo>
                  <a:pt x="9079" y="1946"/>
                </a:lnTo>
                <a:cubicBezTo>
                  <a:pt x="9079" y="2303"/>
                  <a:pt x="8789" y="2594"/>
                  <a:pt x="8430" y="2594"/>
                </a:cubicBezTo>
                <a:lnTo>
                  <a:pt x="649" y="2594"/>
                </a:lnTo>
                <a:cubicBezTo>
                  <a:pt x="292" y="2594"/>
                  <a:pt x="0" y="2304"/>
                  <a:pt x="0" y="1946"/>
                </a:cubicBezTo>
                <a:lnTo>
                  <a:pt x="0" y="649"/>
                </a:lnTo>
                <a:cubicBezTo>
                  <a:pt x="0" y="292"/>
                  <a:pt x="290" y="0"/>
                  <a:pt x="649" y="1"/>
                </a:cubicBezTo>
                <a:close/>
                <a:moveTo>
                  <a:pt x="2162" y="649"/>
                </a:moveTo>
                <a:cubicBezTo>
                  <a:pt x="1804" y="649"/>
                  <a:pt x="1513" y="939"/>
                  <a:pt x="1513" y="1298"/>
                </a:cubicBezTo>
                <a:cubicBezTo>
                  <a:pt x="1513" y="1657"/>
                  <a:pt x="1803" y="1947"/>
                  <a:pt x="2162" y="1947"/>
                </a:cubicBezTo>
                <a:cubicBezTo>
                  <a:pt x="2519" y="1947"/>
                  <a:pt x="2810" y="1657"/>
                  <a:pt x="2810" y="1298"/>
                </a:cubicBezTo>
                <a:cubicBezTo>
                  <a:pt x="2810" y="939"/>
                  <a:pt x="2519" y="649"/>
                  <a:pt x="2162" y="649"/>
                </a:cubicBezTo>
                <a:close/>
                <a:moveTo>
                  <a:pt x="649" y="3892"/>
                </a:moveTo>
                <a:lnTo>
                  <a:pt x="8430" y="3892"/>
                </a:lnTo>
                <a:cubicBezTo>
                  <a:pt x="8788" y="3892"/>
                  <a:pt x="9079" y="4182"/>
                  <a:pt x="9079" y="4541"/>
                </a:cubicBezTo>
                <a:lnTo>
                  <a:pt x="9079" y="5837"/>
                </a:lnTo>
                <a:cubicBezTo>
                  <a:pt x="9079" y="6194"/>
                  <a:pt x="8789" y="6486"/>
                  <a:pt x="8430" y="6486"/>
                </a:cubicBezTo>
                <a:lnTo>
                  <a:pt x="649" y="6486"/>
                </a:lnTo>
                <a:cubicBezTo>
                  <a:pt x="292" y="6486"/>
                  <a:pt x="0" y="6195"/>
                  <a:pt x="0" y="5837"/>
                </a:cubicBezTo>
                <a:lnTo>
                  <a:pt x="0" y="4539"/>
                </a:lnTo>
                <a:cubicBezTo>
                  <a:pt x="0" y="4182"/>
                  <a:pt x="290" y="3892"/>
                  <a:pt x="649" y="3892"/>
                </a:cubicBezTo>
                <a:close/>
                <a:moveTo>
                  <a:pt x="2162" y="4539"/>
                </a:moveTo>
                <a:cubicBezTo>
                  <a:pt x="1804" y="4539"/>
                  <a:pt x="1513" y="4829"/>
                  <a:pt x="1513" y="5188"/>
                </a:cubicBezTo>
                <a:cubicBezTo>
                  <a:pt x="1513" y="5546"/>
                  <a:pt x="1803" y="5837"/>
                  <a:pt x="2162" y="5837"/>
                </a:cubicBezTo>
                <a:cubicBezTo>
                  <a:pt x="2519" y="5837"/>
                  <a:pt x="2810" y="5547"/>
                  <a:pt x="2810" y="5188"/>
                </a:cubicBezTo>
                <a:cubicBezTo>
                  <a:pt x="2810" y="4831"/>
                  <a:pt x="2519" y="4539"/>
                  <a:pt x="2162" y="4539"/>
                </a:cubicBezTo>
                <a:close/>
                <a:moveTo>
                  <a:pt x="649" y="7782"/>
                </a:moveTo>
                <a:lnTo>
                  <a:pt x="8430" y="7782"/>
                </a:lnTo>
                <a:cubicBezTo>
                  <a:pt x="8788" y="7782"/>
                  <a:pt x="9079" y="8072"/>
                  <a:pt x="9079" y="8431"/>
                </a:cubicBezTo>
                <a:lnTo>
                  <a:pt x="9079" y="9727"/>
                </a:lnTo>
                <a:cubicBezTo>
                  <a:pt x="9079" y="10084"/>
                  <a:pt x="8789" y="10376"/>
                  <a:pt x="8430" y="10376"/>
                </a:cubicBezTo>
                <a:lnTo>
                  <a:pt x="649" y="10376"/>
                </a:lnTo>
                <a:cubicBezTo>
                  <a:pt x="292" y="10376"/>
                  <a:pt x="0" y="10086"/>
                  <a:pt x="0" y="9727"/>
                </a:cubicBezTo>
                <a:lnTo>
                  <a:pt x="0" y="8431"/>
                </a:lnTo>
                <a:cubicBezTo>
                  <a:pt x="0" y="8072"/>
                  <a:pt x="290" y="7782"/>
                  <a:pt x="649" y="7782"/>
                </a:cubicBezTo>
                <a:close/>
                <a:moveTo>
                  <a:pt x="2162" y="8431"/>
                </a:moveTo>
                <a:cubicBezTo>
                  <a:pt x="1804" y="8431"/>
                  <a:pt x="1513" y="8721"/>
                  <a:pt x="1513" y="9079"/>
                </a:cubicBezTo>
                <a:cubicBezTo>
                  <a:pt x="1513" y="9437"/>
                  <a:pt x="1803" y="9728"/>
                  <a:pt x="2162" y="9728"/>
                </a:cubicBezTo>
                <a:cubicBezTo>
                  <a:pt x="2519" y="9728"/>
                  <a:pt x="2810" y="9438"/>
                  <a:pt x="2810" y="9079"/>
                </a:cubicBezTo>
                <a:cubicBezTo>
                  <a:pt x="2810" y="8721"/>
                  <a:pt x="2519" y="8431"/>
                  <a:pt x="2162" y="84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chnological_359024">
            <a:extLst>
              <a:ext uri="{FF2B5EF4-FFF2-40B4-BE49-F238E27FC236}">
                <a16:creationId xmlns:a16="http://schemas.microsoft.com/office/drawing/2014/main" id="{297AA2EC-CCEA-5B42-9237-ED6BF5F3CB8A}"/>
              </a:ext>
            </a:extLst>
          </p:cNvPr>
          <p:cNvSpPr>
            <a:spLocks noChangeAspect="1"/>
          </p:cNvSpPr>
          <p:nvPr/>
        </p:nvSpPr>
        <p:spPr>
          <a:xfrm>
            <a:off x="5902976" y="3279413"/>
            <a:ext cx="306577" cy="319277"/>
          </a:xfrm>
          <a:custGeom>
            <a:avLst/>
            <a:gdLst>
              <a:gd name="T0" fmla="*/ 4621 w 6546"/>
              <a:gd name="T1" fmla="*/ 5143 h 6827"/>
              <a:gd name="T2" fmla="*/ 2707 w 6546"/>
              <a:gd name="T3" fmla="*/ 3741 h 6827"/>
              <a:gd name="T4" fmla="*/ 4307 w 6546"/>
              <a:gd name="T5" fmla="*/ 4403 h 6827"/>
              <a:gd name="T6" fmla="*/ 5518 w 6546"/>
              <a:gd name="T7" fmla="*/ 3647 h 6827"/>
              <a:gd name="T8" fmla="*/ 4452 w 6546"/>
              <a:gd name="T9" fmla="*/ 2836 h 6827"/>
              <a:gd name="T10" fmla="*/ 4583 w 6546"/>
              <a:gd name="T11" fmla="*/ 2244 h 6827"/>
              <a:gd name="T12" fmla="*/ 5424 w 6546"/>
              <a:gd name="T13" fmla="*/ 842 h 6827"/>
              <a:gd name="T14" fmla="*/ 1964 w 6546"/>
              <a:gd name="T15" fmla="*/ 0 h 6827"/>
              <a:gd name="T16" fmla="*/ 1122 w 6546"/>
              <a:gd name="T17" fmla="*/ 1403 h 6827"/>
              <a:gd name="T18" fmla="*/ 3282 w 6546"/>
              <a:gd name="T19" fmla="*/ 2244 h 6827"/>
              <a:gd name="T20" fmla="*/ 3977 w 6546"/>
              <a:gd name="T21" fmla="*/ 3180 h 6827"/>
              <a:gd name="T22" fmla="*/ 2570 w 6546"/>
              <a:gd name="T23" fmla="*/ 3180 h 6827"/>
              <a:gd name="T24" fmla="*/ 1029 w 6546"/>
              <a:gd name="T25" fmla="*/ 3647 h 6827"/>
              <a:gd name="T26" fmla="*/ 2375 w 6546"/>
              <a:gd name="T27" fmla="*/ 4320 h 6827"/>
              <a:gd name="T28" fmla="*/ 842 w 6546"/>
              <a:gd name="T29" fmla="*/ 5143 h 6827"/>
              <a:gd name="T30" fmla="*/ 842 w 6546"/>
              <a:gd name="T31" fmla="*/ 6827 h 6827"/>
              <a:gd name="T32" fmla="*/ 6546 w 6546"/>
              <a:gd name="T33" fmla="*/ 5985 h 6827"/>
              <a:gd name="T34" fmla="*/ 2432 w 6546"/>
              <a:gd name="T35" fmla="*/ 1403 h 6827"/>
              <a:gd name="T36" fmla="*/ 2432 w 6546"/>
              <a:gd name="T37" fmla="*/ 842 h 6827"/>
              <a:gd name="T38" fmla="*/ 2432 w 6546"/>
              <a:gd name="T39" fmla="*/ 1403 h 6827"/>
              <a:gd name="T40" fmla="*/ 4115 w 6546"/>
              <a:gd name="T41" fmla="*/ 842 h 6827"/>
              <a:gd name="T42" fmla="*/ 4115 w 6546"/>
              <a:gd name="T43" fmla="*/ 1403 h 6827"/>
              <a:gd name="T44" fmla="*/ 1497 w 6546"/>
              <a:gd name="T45" fmla="*/ 6266 h 6827"/>
              <a:gd name="T46" fmla="*/ 1497 w 6546"/>
              <a:gd name="T47" fmla="*/ 5704 h 6827"/>
              <a:gd name="T48" fmla="*/ 1497 w 6546"/>
              <a:gd name="T49" fmla="*/ 6266 h 6827"/>
              <a:gd name="T50" fmla="*/ 2401 w 6546"/>
              <a:gd name="T51" fmla="*/ 5985 h 6827"/>
              <a:gd name="T52" fmla="*/ 2962 w 6546"/>
              <a:gd name="T53" fmla="*/ 5985 h 6827"/>
              <a:gd name="T54" fmla="*/ 3866 w 6546"/>
              <a:gd name="T55" fmla="*/ 6266 h 6827"/>
              <a:gd name="T56" fmla="*/ 3866 w 6546"/>
              <a:gd name="T57" fmla="*/ 5704 h 6827"/>
              <a:gd name="T58" fmla="*/ 3866 w 6546"/>
              <a:gd name="T59" fmla="*/ 6266 h 6827"/>
              <a:gd name="T60" fmla="*/ 4770 w 6546"/>
              <a:gd name="T61" fmla="*/ 5985 h 6827"/>
              <a:gd name="T62" fmla="*/ 5331 w 6546"/>
              <a:gd name="T63" fmla="*/ 5985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546" h="6827">
                <a:moveTo>
                  <a:pt x="5705" y="5143"/>
                </a:moveTo>
                <a:lnTo>
                  <a:pt x="4621" y="5143"/>
                </a:lnTo>
                <a:lnTo>
                  <a:pt x="2686" y="3854"/>
                </a:lnTo>
                <a:cubicBezTo>
                  <a:pt x="2696" y="3817"/>
                  <a:pt x="2703" y="3779"/>
                  <a:pt x="2707" y="3741"/>
                </a:cubicBezTo>
                <a:lnTo>
                  <a:pt x="3840" y="3741"/>
                </a:lnTo>
                <a:cubicBezTo>
                  <a:pt x="3872" y="4032"/>
                  <a:pt x="4054" y="4279"/>
                  <a:pt x="4307" y="4403"/>
                </a:cubicBezTo>
                <a:cubicBezTo>
                  <a:pt x="4418" y="4458"/>
                  <a:pt x="4544" y="4489"/>
                  <a:pt x="4676" y="4489"/>
                </a:cubicBezTo>
                <a:cubicBezTo>
                  <a:pt x="5140" y="4489"/>
                  <a:pt x="5518" y="4111"/>
                  <a:pt x="5518" y="3647"/>
                </a:cubicBezTo>
                <a:cubicBezTo>
                  <a:pt x="5518" y="3183"/>
                  <a:pt x="5140" y="2805"/>
                  <a:pt x="4676" y="2805"/>
                </a:cubicBezTo>
                <a:cubicBezTo>
                  <a:pt x="4599" y="2805"/>
                  <a:pt x="4524" y="2816"/>
                  <a:pt x="4452" y="2836"/>
                </a:cubicBezTo>
                <a:lnTo>
                  <a:pt x="3992" y="2244"/>
                </a:lnTo>
                <a:lnTo>
                  <a:pt x="4583" y="2244"/>
                </a:lnTo>
                <a:cubicBezTo>
                  <a:pt x="5047" y="2244"/>
                  <a:pt x="5424" y="1867"/>
                  <a:pt x="5424" y="1403"/>
                </a:cubicBezTo>
                <a:lnTo>
                  <a:pt x="5424" y="842"/>
                </a:lnTo>
                <a:cubicBezTo>
                  <a:pt x="5424" y="378"/>
                  <a:pt x="5047" y="0"/>
                  <a:pt x="4583" y="0"/>
                </a:cubicBezTo>
                <a:lnTo>
                  <a:pt x="1964" y="0"/>
                </a:lnTo>
                <a:cubicBezTo>
                  <a:pt x="1500" y="0"/>
                  <a:pt x="1122" y="378"/>
                  <a:pt x="1122" y="842"/>
                </a:cubicBezTo>
                <a:lnTo>
                  <a:pt x="1122" y="1403"/>
                </a:lnTo>
                <a:cubicBezTo>
                  <a:pt x="1122" y="1867"/>
                  <a:pt x="1500" y="2244"/>
                  <a:pt x="1964" y="2244"/>
                </a:cubicBezTo>
                <a:lnTo>
                  <a:pt x="3282" y="2244"/>
                </a:lnTo>
                <a:lnTo>
                  <a:pt x="3992" y="3158"/>
                </a:lnTo>
                <a:cubicBezTo>
                  <a:pt x="3987" y="3165"/>
                  <a:pt x="3982" y="3172"/>
                  <a:pt x="3977" y="3180"/>
                </a:cubicBezTo>
                <a:lnTo>
                  <a:pt x="3825" y="3180"/>
                </a:lnTo>
                <a:lnTo>
                  <a:pt x="2570" y="3180"/>
                </a:lnTo>
                <a:cubicBezTo>
                  <a:pt x="2419" y="2954"/>
                  <a:pt x="2162" y="2805"/>
                  <a:pt x="1871" y="2805"/>
                </a:cubicBezTo>
                <a:cubicBezTo>
                  <a:pt x="1407" y="2805"/>
                  <a:pt x="1029" y="3183"/>
                  <a:pt x="1029" y="3647"/>
                </a:cubicBezTo>
                <a:cubicBezTo>
                  <a:pt x="1029" y="4111"/>
                  <a:pt x="1407" y="4489"/>
                  <a:pt x="1871" y="4489"/>
                </a:cubicBezTo>
                <a:cubicBezTo>
                  <a:pt x="2060" y="4489"/>
                  <a:pt x="2234" y="4426"/>
                  <a:pt x="2375" y="4320"/>
                </a:cubicBezTo>
                <a:lnTo>
                  <a:pt x="3609" y="5143"/>
                </a:lnTo>
                <a:lnTo>
                  <a:pt x="842" y="5143"/>
                </a:lnTo>
                <a:cubicBezTo>
                  <a:pt x="379" y="5143"/>
                  <a:pt x="0" y="5522"/>
                  <a:pt x="0" y="5985"/>
                </a:cubicBezTo>
                <a:cubicBezTo>
                  <a:pt x="0" y="6448"/>
                  <a:pt x="379" y="6827"/>
                  <a:pt x="842" y="6827"/>
                </a:cubicBezTo>
                <a:lnTo>
                  <a:pt x="5705" y="6827"/>
                </a:lnTo>
                <a:cubicBezTo>
                  <a:pt x="6168" y="6827"/>
                  <a:pt x="6546" y="6448"/>
                  <a:pt x="6546" y="5985"/>
                </a:cubicBezTo>
                <a:cubicBezTo>
                  <a:pt x="6546" y="5522"/>
                  <a:pt x="6168" y="5143"/>
                  <a:pt x="5705" y="5143"/>
                </a:cubicBezTo>
                <a:close/>
                <a:moveTo>
                  <a:pt x="2432" y="1403"/>
                </a:moveTo>
                <a:cubicBezTo>
                  <a:pt x="2277" y="1403"/>
                  <a:pt x="2151" y="1277"/>
                  <a:pt x="2151" y="1122"/>
                </a:cubicBezTo>
                <a:cubicBezTo>
                  <a:pt x="2151" y="967"/>
                  <a:pt x="2277" y="842"/>
                  <a:pt x="2432" y="842"/>
                </a:cubicBezTo>
                <a:cubicBezTo>
                  <a:pt x="2587" y="842"/>
                  <a:pt x="2712" y="967"/>
                  <a:pt x="2712" y="1122"/>
                </a:cubicBezTo>
                <a:cubicBezTo>
                  <a:pt x="2712" y="1277"/>
                  <a:pt x="2587" y="1403"/>
                  <a:pt x="2432" y="1403"/>
                </a:cubicBezTo>
                <a:close/>
                <a:moveTo>
                  <a:pt x="3834" y="1122"/>
                </a:moveTo>
                <a:cubicBezTo>
                  <a:pt x="3834" y="967"/>
                  <a:pt x="3960" y="842"/>
                  <a:pt x="4115" y="842"/>
                </a:cubicBezTo>
                <a:cubicBezTo>
                  <a:pt x="4270" y="842"/>
                  <a:pt x="4396" y="967"/>
                  <a:pt x="4396" y="1122"/>
                </a:cubicBezTo>
                <a:cubicBezTo>
                  <a:pt x="4396" y="1277"/>
                  <a:pt x="4270" y="1403"/>
                  <a:pt x="4115" y="1403"/>
                </a:cubicBezTo>
                <a:cubicBezTo>
                  <a:pt x="3960" y="1403"/>
                  <a:pt x="3834" y="1277"/>
                  <a:pt x="3834" y="1122"/>
                </a:cubicBezTo>
                <a:close/>
                <a:moveTo>
                  <a:pt x="1497" y="6266"/>
                </a:moveTo>
                <a:cubicBezTo>
                  <a:pt x="1342" y="6266"/>
                  <a:pt x="1216" y="6140"/>
                  <a:pt x="1216" y="5985"/>
                </a:cubicBezTo>
                <a:cubicBezTo>
                  <a:pt x="1216" y="5830"/>
                  <a:pt x="1342" y="5704"/>
                  <a:pt x="1497" y="5704"/>
                </a:cubicBezTo>
                <a:cubicBezTo>
                  <a:pt x="1651" y="5704"/>
                  <a:pt x="1777" y="5830"/>
                  <a:pt x="1777" y="5985"/>
                </a:cubicBezTo>
                <a:cubicBezTo>
                  <a:pt x="1777" y="6140"/>
                  <a:pt x="1651" y="6266"/>
                  <a:pt x="1497" y="6266"/>
                </a:cubicBezTo>
                <a:close/>
                <a:moveTo>
                  <a:pt x="2681" y="6266"/>
                </a:moveTo>
                <a:cubicBezTo>
                  <a:pt x="2526" y="6266"/>
                  <a:pt x="2401" y="6140"/>
                  <a:pt x="2401" y="5985"/>
                </a:cubicBezTo>
                <a:cubicBezTo>
                  <a:pt x="2401" y="5830"/>
                  <a:pt x="2526" y="5704"/>
                  <a:pt x="2681" y="5704"/>
                </a:cubicBezTo>
                <a:cubicBezTo>
                  <a:pt x="2836" y="5704"/>
                  <a:pt x="2962" y="5830"/>
                  <a:pt x="2962" y="5985"/>
                </a:cubicBezTo>
                <a:cubicBezTo>
                  <a:pt x="2962" y="6140"/>
                  <a:pt x="2836" y="6266"/>
                  <a:pt x="2681" y="6266"/>
                </a:cubicBezTo>
                <a:close/>
                <a:moveTo>
                  <a:pt x="3866" y="6266"/>
                </a:moveTo>
                <a:cubicBezTo>
                  <a:pt x="3711" y="6266"/>
                  <a:pt x="3585" y="6140"/>
                  <a:pt x="3585" y="5985"/>
                </a:cubicBezTo>
                <a:cubicBezTo>
                  <a:pt x="3585" y="5830"/>
                  <a:pt x="3711" y="5704"/>
                  <a:pt x="3866" y="5704"/>
                </a:cubicBezTo>
                <a:cubicBezTo>
                  <a:pt x="4021" y="5704"/>
                  <a:pt x="4146" y="5830"/>
                  <a:pt x="4146" y="5985"/>
                </a:cubicBezTo>
                <a:cubicBezTo>
                  <a:pt x="4146" y="6140"/>
                  <a:pt x="4021" y="6266"/>
                  <a:pt x="3866" y="6266"/>
                </a:cubicBezTo>
                <a:close/>
                <a:moveTo>
                  <a:pt x="5050" y="6266"/>
                </a:moveTo>
                <a:cubicBezTo>
                  <a:pt x="4895" y="6266"/>
                  <a:pt x="4770" y="6140"/>
                  <a:pt x="4770" y="5985"/>
                </a:cubicBezTo>
                <a:cubicBezTo>
                  <a:pt x="4770" y="5830"/>
                  <a:pt x="4895" y="5704"/>
                  <a:pt x="5050" y="5704"/>
                </a:cubicBezTo>
                <a:cubicBezTo>
                  <a:pt x="5205" y="5704"/>
                  <a:pt x="5331" y="5830"/>
                  <a:pt x="5331" y="5985"/>
                </a:cubicBezTo>
                <a:cubicBezTo>
                  <a:pt x="5331" y="6140"/>
                  <a:pt x="5205" y="6266"/>
                  <a:pt x="5050" y="62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íṣḻîḍe">
            <a:extLst>
              <a:ext uri="{FF2B5EF4-FFF2-40B4-BE49-F238E27FC236}">
                <a16:creationId xmlns:a16="http://schemas.microsoft.com/office/drawing/2014/main" id="{AAC8AB2B-C4B2-E64F-915B-DFB9C7B83E3C}"/>
              </a:ext>
            </a:extLst>
          </p:cNvPr>
          <p:cNvCxnSpPr>
            <a:cxnSpLocks/>
          </p:cNvCxnSpPr>
          <p:nvPr/>
        </p:nvCxnSpPr>
        <p:spPr>
          <a:xfrm>
            <a:off x="8878342" y="3619948"/>
            <a:ext cx="182768" cy="294419"/>
          </a:xfrm>
          <a:prstGeom prst="line">
            <a:avLst/>
          </a:prstGeom>
          <a:ln w="158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śļídê">
            <a:extLst>
              <a:ext uri="{FF2B5EF4-FFF2-40B4-BE49-F238E27FC236}">
                <a16:creationId xmlns:a16="http://schemas.microsoft.com/office/drawing/2014/main" id="{D6BCC434-F9FA-B04A-A9A4-705667C36E29}"/>
              </a:ext>
            </a:extLst>
          </p:cNvPr>
          <p:cNvSpPr/>
          <p:nvPr/>
        </p:nvSpPr>
        <p:spPr>
          <a:xfrm>
            <a:off x="8878342" y="4009760"/>
            <a:ext cx="1598837" cy="1433060"/>
          </a:xfrm>
          <a:custGeom>
            <a:avLst/>
            <a:gdLst>
              <a:gd name="connsiteX0" fmla="*/ 542524 w 1936428"/>
              <a:gd name="connsiteY0" fmla="*/ 0 h 1735647"/>
              <a:gd name="connsiteX1" fmla="*/ 1394030 w 1936428"/>
              <a:gd name="connsiteY1" fmla="*/ 0 h 1735647"/>
              <a:gd name="connsiteX2" fmla="*/ 1636580 w 1936428"/>
              <a:gd name="connsiteY2" fmla="*/ 155610 h 1735647"/>
              <a:gd name="connsiteX3" fmla="*/ 1912142 w 1936428"/>
              <a:gd name="connsiteY3" fmla="*/ 756629 h 1735647"/>
              <a:gd name="connsiteX4" fmla="*/ 1912142 w 1936428"/>
              <a:gd name="connsiteY4" fmla="*/ 979018 h 1735647"/>
              <a:gd name="connsiteX5" fmla="*/ 1636580 w 1936428"/>
              <a:gd name="connsiteY5" fmla="*/ 1580037 h 1735647"/>
              <a:gd name="connsiteX6" fmla="*/ 1394030 w 1936428"/>
              <a:gd name="connsiteY6" fmla="*/ 1735647 h 1735647"/>
              <a:gd name="connsiteX7" fmla="*/ 542524 w 1936428"/>
              <a:gd name="connsiteY7" fmla="*/ 1735647 h 1735647"/>
              <a:gd name="connsiteX8" fmla="*/ 299974 w 1936428"/>
              <a:gd name="connsiteY8" fmla="*/ 1580037 h 1735647"/>
              <a:gd name="connsiteX9" fmla="*/ 24286 w 1936428"/>
              <a:gd name="connsiteY9" fmla="*/ 979018 h 1735647"/>
              <a:gd name="connsiteX10" fmla="*/ 24286 w 1936428"/>
              <a:gd name="connsiteY10" fmla="*/ 756629 h 1735647"/>
              <a:gd name="connsiteX11" fmla="*/ 299848 w 1936428"/>
              <a:gd name="connsiteY11" fmla="*/ 155610 h 1735647"/>
              <a:gd name="connsiteX12" fmla="*/ 542524 w 1936428"/>
              <a:gd name="connsiteY12" fmla="*/ 0 h 173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36428" h="1735647">
                <a:moveTo>
                  <a:pt x="542524" y="0"/>
                </a:moveTo>
                <a:lnTo>
                  <a:pt x="1394030" y="0"/>
                </a:lnTo>
                <a:cubicBezTo>
                  <a:pt x="1498358" y="0"/>
                  <a:pt x="1593110" y="60732"/>
                  <a:pt x="1636580" y="155610"/>
                </a:cubicBezTo>
                <a:lnTo>
                  <a:pt x="1912142" y="756629"/>
                </a:lnTo>
                <a:cubicBezTo>
                  <a:pt x="1944524" y="827189"/>
                  <a:pt x="1944524" y="908459"/>
                  <a:pt x="1912142" y="979018"/>
                </a:cubicBezTo>
                <a:lnTo>
                  <a:pt x="1636580" y="1580037"/>
                </a:lnTo>
                <a:cubicBezTo>
                  <a:pt x="1593110" y="1674915"/>
                  <a:pt x="1498358" y="1735647"/>
                  <a:pt x="1394030" y="1735647"/>
                </a:cubicBezTo>
                <a:lnTo>
                  <a:pt x="542524" y="1735647"/>
                </a:lnTo>
                <a:cubicBezTo>
                  <a:pt x="438196" y="1735647"/>
                  <a:pt x="343444" y="1674915"/>
                  <a:pt x="299974" y="1580037"/>
                </a:cubicBezTo>
                <a:lnTo>
                  <a:pt x="24286" y="979018"/>
                </a:lnTo>
                <a:cubicBezTo>
                  <a:pt x="-8095" y="908459"/>
                  <a:pt x="-8095" y="827189"/>
                  <a:pt x="24286" y="756629"/>
                </a:cubicBezTo>
                <a:lnTo>
                  <a:pt x="299848" y="155610"/>
                </a:lnTo>
                <a:cubicBezTo>
                  <a:pt x="343444" y="60732"/>
                  <a:pt x="438196" y="0"/>
                  <a:pt x="542524" y="0"/>
                </a:cubicBezTo>
                <a:close/>
              </a:path>
            </a:pathLst>
          </a:custGeom>
          <a:noFill/>
          <a:ln w="4762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pPr algn="ctr"/>
            <a:r>
              <a:rPr lang="en-CN" dirty="0"/>
              <a:t>缺乏合适的</a:t>
            </a:r>
          </a:p>
          <a:p>
            <a:pPr algn="ctr"/>
            <a:r>
              <a:rPr lang="en-CN" dirty="0"/>
              <a:t>技术和工具</a:t>
            </a:r>
          </a:p>
        </p:txBody>
      </p:sp>
      <p:cxnSp>
        <p:nvCxnSpPr>
          <p:cNvPr id="48" name="íṣḻîḍe">
            <a:extLst>
              <a:ext uri="{FF2B5EF4-FFF2-40B4-BE49-F238E27FC236}">
                <a16:creationId xmlns:a16="http://schemas.microsoft.com/office/drawing/2014/main" id="{EA2D5F50-E789-9C4C-AA2E-721F21C41794}"/>
              </a:ext>
            </a:extLst>
          </p:cNvPr>
          <p:cNvCxnSpPr>
            <a:cxnSpLocks/>
          </p:cNvCxnSpPr>
          <p:nvPr/>
        </p:nvCxnSpPr>
        <p:spPr>
          <a:xfrm flipH="1">
            <a:off x="10236041" y="3582848"/>
            <a:ext cx="165637" cy="322481"/>
          </a:xfrm>
          <a:prstGeom prst="line">
            <a:avLst/>
          </a:prstGeom>
          <a:ln w="158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AF35DA3-E758-EE4B-8DF8-496CBC65535D}"/>
              </a:ext>
            </a:extLst>
          </p:cNvPr>
          <p:cNvSpPr txBox="1"/>
          <p:nvPr/>
        </p:nvSpPr>
        <p:spPr>
          <a:xfrm>
            <a:off x="9205851" y="36199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400" dirty="0">
                <a:solidFill>
                  <a:schemeClr val="accent1"/>
                </a:solidFill>
              </a:rPr>
              <a:t>最大障碍</a:t>
            </a:r>
          </a:p>
        </p:txBody>
      </p:sp>
      <p:sp>
        <p:nvSpPr>
          <p:cNvPr id="31" name="ïśḷiḍé">
            <a:extLst>
              <a:ext uri="{FF2B5EF4-FFF2-40B4-BE49-F238E27FC236}">
                <a16:creationId xmlns:a16="http://schemas.microsoft.com/office/drawing/2014/main" id="{E67B4603-F553-B540-BC05-B1C9557BF8C5}"/>
              </a:ext>
            </a:extLst>
          </p:cNvPr>
          <p:cNvSpPr/>
          <p:nvPr/>
        </p:nvSpPr>
        <p:spPr>
          <a:xfrm>
            <a:off x="8127357" y="2562343"/>
            <a:ext cx="1078942" cy="108000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25400" cap="rnd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zh-CN" altLang="en-US" sz="1400" dirty="0">
                <a:solidFill>
                  <a:schemeClr val="tx1"/>
                </a:solidFill>
              </a:rPr>
              <a:t>提升 </a:t>
            </a:r>
            <a:r>
              <a:rPr lang="en-US" altLang="zh-CN" sz="1400" dirty="0">
                <a:solidFill>
                  <a:schemeClr val="tx1"/>
                </a:solidFill>
              </a:rPr>
              <a:t>API</a:t>
            </a:r>
            <a:r>
              <a:rPr lang="zh-CN" altLang="en-US" sz="1400" dirty="0">
                <a:solidFill>
                  <a:schemeClr val="tx1"/>
                </a:solidFill>
              </a:rPr>
              <a:t> 开发效率</a:t>
            </a:r>
          </a:p>
        </p:txBody>
      </p:sp>
      <p:sp>
        <p:nvSpPr>
          <p:cNvPr id="33" name="ïśḷiḍé">
            <a:extLst>
              <a:ext uri="{FF2B5EF4-FFF2-40B4-BE49-F238E27FC236}">
                <a16:creationId xmlns:a16="http://schemas.microsoft.com/office/drawing/2014/main" id="{C1BCEA9C-45D8-BC40-99C4-FC13DA70F129}"/>
              </a:ext>
            </a:extLst>
          </p:cNvPr>
          <p:cNvSpPr/>
          <p:nvPr/>
        </p:nvSpPr>
        <p:spPr>
          <a:xfrm>
            <a:off x="10101173" y="2562343"/>
            <a:ext cx="1078942" cy="108000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25400" cap="rnd">
            <a:solidFill>
              <a:schemeClr val="accent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r>
              <a:rPr lang="zh-CN" altLang="en-US" sz="1400">
                <a:solidFill>
                  <a:schemeClr val="tx1"/>
                </a:solidFill>
              </a:rPr>
              <a:t>保障 </a:t>
            </a:r>
            <a:r>
              <a:rPr lang="en-US" altLang="zh-CN" sz="1400">
                <a:solidFill>
                  <a:schemeClr val="tx1"/>
                </a:solidFill>
              </a:rPr>
              <a:t>API</a:t>
            </a:r>
            <a:r>
              <a:rPr lang="zh-CN" altLang="en-US" sz="1400">
                <a:solidFill>
                  <a:schemeClr val="tx1"/>
                </a:solidFill>
              </a:rPr>
              <a:t> 质量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6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B102D-DEE3-D846-B907-55C2C016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断言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52947BD-E171-674A-B984-7BEC760DC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907" y="2226017"/>
            <a:ext cx="5388803" cy="3000298"/>
          </a:xfrm>
          <a:prstGeom prst="roundRect">
            <a:avLst>
              <a:gd name="adj" fmla="val 1281"/>
            </a:avLst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D4C08E-FDAF-6845-8953-05FF06FC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14" y="1690688"/>
            <a:ext cx="5775079" cy="4070957"/>
          </a:xfrm>
          <a:prstGeom prst="roundRect">
            <a:avLst>
              <a:gd name="adj" fmla="val 1281"/>
            </a:avLst>
          </a:prstGeom>
        </p:spPr>
      </p:pic>
    </p:spTree>
    <p:extLst>
      <p:ext uri="{BB962C8B-B14F-4D97-AF65-F5344CB8AC3E}">
        <p14:creationId xmlns:p14="http://schemas.microsoft.com/office/powerpoint/2010/main" val="261822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D6DF3-87E9-8C44-A81F-9C03FE23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提取变量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EF2138C-F6C8-F148-AEEE-6B2EFE7E1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761" y="1870229"/>
            <a:ext cx="5025668" cy="4351338"/>
          </a:xfrm>
          <a:prstGeom prst="roundRect">
            <a:avLst>
              <a:gd name="adj" fmla="val 1281"/>
            </a:avLst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94EB9E-493D-744E-BD79-72491A4230AE}"/>
              </a:ext>
            </a:extLst>
          </p:cNvPr>
          <p:cNvSpPr txBox="1"/>
          <p:nvPr/>
        </p:nvSpPr>
        <p:spPr>
          <a:xfrm>
            <a:off x="7554698" y="2990509"/>
            <a:ext cx="2816990" cy="131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可视化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800"/>
              <a:t>JSON</a:t>
            </a:r>
            <a:r>
              <a:rPr kumimoji="1" lang="zh-CN" altLang="en-US" sz="2800"/>
              <a:t> </a:t>
            </a:r>
            <a:r>
              <a:rPr kumimoji="1" lang="en-US" altLang="zh-CN" sz="2800"/>
              <a:t>Path</a:t>
            </a:r>
            <a:r>
              <a:rPr kumimoji="1" lang="zh-CN" altLang="en-US" sz="2800"/>
              <a:t> 提取</a:t>
            </a:r>
            <a:endParaRPr kumimoji="1"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990687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13780-76AC-7549-A092-0E43FACF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数据库操作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54A04B-2AFB-884A-976E-78E3322FF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040" y="1511546"/>
            <a:ext cx="5303895" cy="5156073"/>
          </a:xfrm>
          <a:prstGeom prst="roundRect">
            <a:avLst>
              <a:gd name="adj" fmla="val 1281"/>
            </a:avLst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B0EC23-318D-A742-B705-026539BFE279}"/>
              </a:ext>
            </a:extLst>
          </p:cNvPr>
          <p:cNvSpPr txBox="1"/>
          <p:nvPr/>
        </p:nvSpPr>
        <p:spPr>
          <a:xfrm>
            <a:off x="7287068" y="2990509"/>
            <a:ext cx="3044423" cy="1319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读取数据库数据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写入数据库数据</a:t>
            </a:r>
          </a:p>
        </p:txBody>
      </p:sp>
    </p:spTree>
    <p:extLst>
      <p:ext uri="{BB962C8B-B14F-4D97-AF65-F5344CB8AC3E}">
        <p14:creationId xmlns:p14="http://schemas.microsoft.com/office/powerpoint/2010/main" val="2918263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7AC64-8FE2-E542-8023-43D968D2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自定义脚本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2C928BD-B0B6-8346-B561-FC36D9DAC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40" y="1464668"/>
            <a:ext cx="5235609" cy="5154486"/>
          </a:xfrm>
          <a:prstGeom prst="roundRect">
            <a:avLst>
              <a:gd name="adj" fmla="val 1281"/>
            </a:avLst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D2DC07-DC1C-284D-9FE2-2B25353BA60D}"/>
              </a:ext>
            </a:extLst>
          </p:cNvPr>
          <p:cNvSpPr txBox="1"/>
          <p:nvPr/>
        </p:nvSpPr>
        <p:spPr>
          <a:xfrm>
            <a:off x="6927909" y="2722896"/>
            <a:ext cx="5037350" cy="1319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/>
              <a:t>语法 </a:t>
            </a:r>
            <a:r>
              <a:rPr kumimoji="1" lang="en-US" altLang="zh-CN" sz="2800" dirty="0"/>
              <a:t>100%</a:t>
            </a:r>
            <a:r>
              <a:rPr kumimoji="1" lang="zh-CN" altLang="en-US" sz="2800" dirty="0"/>
              <a:t> 兼容 </a:t>
            </a:r>
            <a:r>
              <a:rPr kumimoji="1" lang="en-US" altLang="zh-CN" sz="2800" dirty="0"/>
              <a:t>Postman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 dirty="0"/>
              <a:t>支持运行其他任何语言代码</a:t>
            </a:r>
            <a:endParaRPr kumimoji="1" lang="en-US" altLang="zh-CN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C1223F-2B59-A34C-B0E6-6B404452074F}"/>
              </a:ext>
            </a:extLst>
          </p:cNvPr>
          <p:cNvSpPr/>
          <p:nvPr/>
        </p:nvSpPr>
        <p:spPr>
          <a:xfrm>
            <a:off x="7446798" y="4477528"/>
            <a:ext cx="4222595" cy="88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err="1">
                <a:solidFill>
                  <a:schemeClr val="tx1">
                    <a:alpha val="28186"/>
                  </a:schemeClr>
                </a:solidFill>
              </a:rPr>
              <a:t>javascript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、</a:t>
            </a:r>
            <a:r>
              <a:rPr lang="en-US" altLang="zh-CN">
                <a:solidFill>
                  <a:schemeClr val="tx1">
                    <a:alpha val="28186"/>
                  </a:schemeClr>
                </a:solidFill>
              </a:rPr>
              <a:t>java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、</a:t>
            </a:r>
            <a:r>
              <a:rPr lang="en-US" altLang="zh-CN">
                <a:solidFill>
                  <a:schemeClr val="tx1">
                    <a:alpha val="28186"/>
                  </a:schemeClr>
                </a:solidFill>
              </a:rPr>
              <a:t>python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、</a:t>
            </a:r>
            <a:r>
              <a:rPr lang="en-US" altLang="zh-CN">
                <a:solidFill>
                  <a:schemeClr val="tx1">
                    <a:alpha val="28186"/>
                  </a:schemeClr>
                </a:solidFill>
              </a:rPr>
              <a:t>php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、</a:t>
            </a:r>
            <a:r>
              <a:rPr lang="en-US" altLang="zh-CN" err="1">
                <a:solidFill>
                  <a:schemeClr val="tx1">
                    <a:alpha val="28186"/>
                  </a:schemeClr>
                </a:solidFill>
              </a:rPr>
              <a:t>js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、</a:t>
            </a:r>
            <a:r>
              <a:rPr lang="en-US" altLang="zh-CN" err="1">
                <a:solidFill>
                  <a:schemeClr val="tx1">
                    <a:alpha val="28186"/>
                  </a:schemeClr>
                </a:solidFill>
              </a:rPr>
              <a:t>BeanShell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、</a:t>
            </a:r>
            <a:r>
              <a:rPr lang="en-US" altLang="zh-CN">
                <a:solidFill>
                  <a:schemeClr val="tx1">
                    <a:alpha val="30000"/>
                  </a:schemeClr>
                </a:solidFill>
              </a:rPr>
              <a:t>go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、</a:t>
            </a:r>
            <a:r>
              <a:rPr lang="en-US" altLang="zh-CN">
                <a:solidFill>
                  <a:schemeClr val="tx1">
                    <a:alpha val="28186"/>
                  </a:schemeClr>
                </a:solidFill>
              </a:rPr>
              <a:t>shell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、</a:t>
            </a:r>
            <a:r>
              <a:rPr lang="en-US" altLang="zh-CN">
                <a:solidFill>
                  <a:schemeClr val="tx1">
                    <a:alpha val="28186"/>
                  </a:schemeClr>
                </a:solidFill>
              </a:rPr>
              <a:t>ruby</a:t>
            </a:r>
            <a:r>
              <a:rPr lang="zh-CN" altLang="en-US">
                <a:solidFill>
                  <a:schemeClr val="tx1">
                    <a:alpha val="28186"/>
                  </a:schemeClr>
                </a:solidFill>
              </a:rPr>
              <a:t>、</a:t>
            </a:r>
            <a:r>
              <a:rPr lang="en-US" altLang="zh-CN" err="1">
                <a:solidFill>
                  <a:schemeClr val="tx1">
                    <a:alpha val="28186"/>
                  </a:schemeClr>
                </a:solidFill>
              </a:rPr>
              <a:t>lua</a:t>
            </a:r>
            <a:r>
              <a:rPr lang="en-US" altLang="zh-CN">
                <a:solidFill>
                  <a:schemeClr val="tx1">
                    <a:alpha val="28186"/>
                  </a:schemeClr>
                </a:solidFill>
              </a:rPr>
              <a:t> …</a:t>
            </a:r>
            <a:endParaRPr kumimoji="1" lang="zh-CN" altLang="en-US" sz="2800">
              <a:solidFill>
                <a:schemeClr val="tx1">
                  <a:alpha val="28186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92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2D7A1-0D77-1F49-995A-0F0CB7D5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Mock</a:t>
            </a:r>
            <a:r>
              <a:rPr kumimoji="1" lang="zh-CN" altLang="en-US" dirty="0"/>
              <a:t> 数据</a:t>
            </a:r>
          </a:p>
        </p:txBody>
      </p:sp>
    </p:spTree>
    <p:extLst>
      <p:ext uri="{BB962C8B-B14F-4D97-AF65-F5344CB8AC3E}">
        <p14:creationId xmlns:p14="http://schemas.microsoft.com/office/powerpoint/2010/main" val="2947091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D1198D-EB33-0E48-AC05-98B7D90EE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零配置 </a:t>
            </a:r>
            <a:r>
              <a:rPr kumimoji="1" lang="en-US" altLang="zh-CN"/>
              <a:t>Mock</a:t>
            </a:r>
            <a:r>
              <a:rPr kumimoji="1" lang="zh-CN" altLang="en-US"/>
              <a:t> 接口数据</a:t>
            </a:r>
          </a:p>
        </p:txBody>
      </p:sp>
      <p:pic>
        <p:nvPicPr>
          <p:cNvPr id="1026" name="Picture 2" descr="Apifox Mock 数据结果对比同类工具">
            <a:extLst>
              <a:ext uri="{FF2B5EF4-FFF2-40B4-BE49-F238E27FC236}">
                <a16:creationId xmlns:a16="http://schemas.microsoft.com/office/drawing/2014/main" id="{7656B23D-97D1-9546-B527-EB5E76FE44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5144" y="1825625"/>
            <a:ext cx="9901711" cy="4351338"/>
          </a:xfrm>
          <a:prstGeom prst="roundRect">
            <a:avLst>
              <a:gd name="adj" fmla="val 1281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19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19C3D-0C97-2047-886F-DA180FB8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智能 </a:t>
            </a:r>
            <a:r>
              <a:rPr kumimoji="1" lang="en-US" altLang="zh-CN"/>
              <a:t>Mock</a:t>
            </a:r>
            <a:r>
              <a:rPr kumimoji="1" lang="zh-CN" altLang="en-US"/>
              <a:t> 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DA7ECB-5C07-5648-98A8-1A326786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CN" altLang="en-US"/>
              <a:t>根据接口定义里的数据结构、数据类型，自动生成 </a:t>
            </a:r>
            <a:r>
              <a:rPr lang="en-US" altLang="zh-CN"/>
              <a:t>mock </a:t>
            </a:r>
            <a:r>
              <a:rPr lang="zh-CN" altLang="en-US"/>
              <a:t>规则。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CN" altLang="en-US"/>
              <a:t>内置智能 </a:t>
            </a:r>
            <a:r>
              <a:rPr lang="en-US" altLang="zh-CN"/>
              <a:t>mock </a:t>
            </a:r>
            <a:r>
              <a:rPr lang="zh-CN" altLang="en-US"/>
              <a:t>规则库，根据字段名、字段数据类型，智能优化自动生成的 </a:t>
            </a:r>
            <a:r>
              <a:rPr lang="en-US" altLang="zh-CN"/>
              <a:t>mock </a:t>
            </a:r>
            <a:r>
              <a:rPr lang="zh-CN" altLang="en-US"/>
              <a:t>规则。</a:t>
            </a:r>
            <a:endParaRPr lang="en-US" altLang="zh-CN"/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CN" altLang="en-US"/>
              <a:t>可自动识别出图片、头像、用户名、手机号、网址、日期、时间、时间戳、邮箱、省份、城市、地址、</a:t>
            </a:r>
            <a:r>
              <a:rPr lang="en-US" altLang="zh-CN"/>
              <a:t>IP </a:t>
            </a:r>
            <a:r>
              <a:rPr lang="zh-CN" altLang="en-US"/>
              <a:t>等字段，从而 </a:t>
            </a:r>
            <a:r>
              <a:rPr lang="en-US" altLang="zh-CN"/>
              <a:t>Mock </a:t>
            </a:r>
            <a:r>
              <a:rPr lang="zh-CN" altLang="en-US"/>
              <a:t>出非常人性化的数据。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zh-CN" altLang="en-US"/>
              <a:t>支持自定义规则库，满足各种个性化需求。支持使用 正则表达式、通配符 来匹配字段名自定义 </a:t>
            </a:r>
            <a:r>
              <a:rPr lang="en-US" altLang="zh-CN"/>
              <a:t>mock </a:t>
            </a:r>
            <a:r>
              <a:rPr lang="zh-CN" altLang="en-US"/>
              <a:t>规则。</a:t>
            </a:r>
          </a:p>
          <a:p>
            <a:pPr marL="0" indent="0">
              <a:buNone/>
            </a:pPr>
            <a:br>
              <a:rPr lang="zh-CN" altLang="en-US"/>
            </a:b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9303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D080C-4993-E643-92BA-3E5BB1BE2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自定义 </a:t>
            </a:r>
            <a:r>
              <a:rPr kumimoji="1" lang="en-US" altLang="zh-CN"/>
              <a:t>Mock</a:t>
            </a:r>
            <a:r>
              <a:rPr kumimoji="1" lang="zh-CN" altLang="en-US"/>
              <a:t> 规则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B2AEFB-29A9-A847-80A0-2A3A0228E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020" y="1870229"/>
            <a:ext cx="6703218" cy="4351338"/>
          </a:xfrm>
          <a:prstGeom prst="roundRect">
            <a:avLst>
              <a:gd name="adj" fmla="val 1281"/>
            </a:avLst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476A79-51B4-0045-A738-DC6B6F7F1521}"/>
              </a:ext>
            </a:extLst>
          </p:cNvPr>
          <p:cNvSpPr txBox="1"/>
          <p:nvPr/>
        </p:nvSpPr>
        <p:spPr>
          <a:xfrm>
            <a:off x="8123410" y="3035114"/>
            <a:ext cx="3763790" cy="1965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支持 </a:t>
            </a:r>
            <a:r>
              <a:rPr kumimoji="1" lang="en-US" altLang="zh-CN" sz="2800" err="1"/>
              <a:t>Mock.js</a:t>
            </a:r>
            <a:r>
              <a:rPr kumimoji="1" lang="en-US" altLang="zh-CN" sz="2800"/>
              <a:t> </a:t>
            </a:r>
            <a:r>
              <a:rPr kumimoji="1" lang="zh-CN" altLang="en-US" sz="2800"/>
              <a:t>语法</a:t>
            </a:r>
            <a:endParaRPr kumimoji="1" lang="en-US" altLang="zh-CN" sz="28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800"/>
              <a:t>扩展身份证、国内手机号等常用规则</a:t>
            </a:r>
          </a:p>
        </p:txBody>
      </p:sp>
    </p:spTree>
    <p:extLst>
      <p:ext uri="{BB962C8B-B14F-4D97-AF65-F5344CB8AC3E}">
        <p14:creationId xmlns:p14="http://schemas.microsoft.com/office/powerpoint/2010/main" val="114504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662B1-48B3-584E-9D16-C7DCA004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高级 </a:t>
            </a:r>
            <a:r>
              <a:rPr kumimoji="1" lang="en-US" altLang="zh-CN"/>
              <a:t>Mock</a:t>
            </a:r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E64B72-7A17-8741-B680-439299B50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707" y="1926312"/>
            <a:ext cx="6147904" cy="3578728"/>
          </a:xfrm>
          <a:prstGeom prst="roundRect">
            <a:avLst>
              <a:gd name="adj" fmla="val 1281"/>
            </a:avLst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BB0C6A-A134-144B-B23B-015F99D5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849" y="1690688"/>
            <a:ext cx="4993957" cy="4049977"/>
          </a:xfrm>
          <a:prstGeom prst="roundRect">
            <a:avLst>
              <a:gd name="adj" fmla="val 1281"/>
            </a:avLst>
          </a:prstGeom>
        </p:spPr>
      </p:pic>
    </p:spTree>
    <p:extLst>
      <p:ext uri="{BB962C8B-B14F-4D97-AF65-F5344CB8AC3E}">
        <p14:creationId xmlns:p14="http://schemas.microsoft.com/office/powerpoint/2010/main" val="452336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F05973-2964-5C46-9DFC-CEDCE6A4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自动化测试</a:t>
            </a:r>
          </a:p>
        </p:txBody>
      </p:sp>
    </p:spTree>
    <p:extLst>
      <p:ext uri="{BB962C8B-B14F-4D97-AF65-F5344CB8AC3E}">
        <p14:creationId xmlns:p14="http://schemas.microsoft.com/office/powerpoint/2010/main" val="4080027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常用解决方案</a:t>
            </a:r>
          </a:p>
        </p:txBody>
      </p:sp>
      <p:sp>
        <p:nvSpPr>
          <p:cNvPr id="9" name="泪滴形 8"/>
          <p:cNvSpPr/>
          <p:nvPr>
            <p:custDataLst>
              <p:tags r:id="rId1"/>
            </p:custDataLst>
          </p:nvPr>
        </p:nvSpPr>
        <p:spPr>
          <a:xfrm rot="5400000">
            <a:off x="4535719" y="2533959"/>
            <a:ext cx="1491608" cy="1491608"/>
          </a:xfrm>
          <a:prstGeom prst="teardrop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737623" y="3154354"/>
            <a:ext cx="3445510" cy="9867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 开发调试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7737635" y="2524906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en-US" altLang="zh-CN" sz="2400" b="1" dirty="0">
                <a:latin typeface="Arial" panose="020B0604020202090204" pitchFamily="34" charset="0"/>
                <a:ea typeface="黑体" charset="0"/>
                <a:cs typeface="+mn-ea"/>
              </a:rPr>
              <a:t>Postman</a:t>
            </a:r>
          </a:p>
        </p:txBody>
      </p:sp>
      <p:sp>
        <p:nvSpPr>
          <p:cNvPr id="13" name="泪滴形 12"/>
          <p:cNvSpPr/>
          <p:nvPr>
            <p:custDataLst>
              <p:tags r:id="rId4"/>
            </p:custDataLst>
          </p:nvPr>
        </p:nvSpPr>
        <p:spPr>
          <a:xfrm>
            <a:off x="4538481" y="4173213"/>
            <a:ext cx="1491608" cy="1491608"/>
          </a:xfrm>
          <a:prstGeom prst="teardrop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泪滴形 13"/>
          <p:cNvSpPr/>
          <p:nvPr>
            <p:custDataLst>
              <p:tags r:id="rId5"/>
            </p:custDataLst>
          </p:nvPr>
        </p:nvSpPr>
        <p:spPr>
          <a:xfrm rot="16200000">
            <a:off x="6193138" y="4170086"/>
            <a:ext cx="1491608" cy="1491608"/>
          </a:xfrm>
          <a:prstGeom prst="teardrop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泪滴形 14"/>
          <p:cNvSpPr/>
          <p:nvPr>
            <p:custDataLst>
              <p:tags r:id="rId6"/>
            </p:custDataLst>
          </p:nvPr>
        </p:nvSpPr>
        <p:spPr>
          <a:xfrm rot="10800000">
            <a:off x="6196359" y="2526773"/>
            <a:ext cx="1491608" cy="1491608"/>
          </a:xfrm>
          <a:prstGeom prst="teardrop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rgbClr val="297FB8">
              <a:shade val="50000"/>
            </a:srgbClr>
          </a:lnRef>
          <a:fillRef idx="1">
            <a:srgbClr val="297FB8"/>
          </a:fillRef>
          <a:effectRef idx="0">
            <a:srgbClr val="297FB8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7737623" y="4809770"/>
            <a:ext cx="3445510" cy="9867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 自动化测试</a:t>
            </a:r>
          </a:p>
          <a:p>
            <a:r>
              <a:rPr lang="en-US" altLang="zh-CN" dirty="0">
                <a:solidFill>
                  <a:schemeClr val="tx1">
                    <a:lumMod val="8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 压力测试</a:t>
            </a: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7737635" y="4180488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en-US" altLang="zh-CN" sz="2400" b="1" dirty="0">
                <a:latin typeface="Arial" panose="020B0604020202090204" pitchFamily="34" charset="0"/>
                <a:ea typeface="黑体" charset="0"/>
                <a:cs typeface="+mn-ea"/>
              </a:rPr>
              <a:t>JMeter</a:t>
            </a: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942238" y="3154354"/>
            <a:ext cx="3445510" cy="9867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85000"/>
                  </a:schemeClr>
                </a:solidFill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</a:rPr>
              <a:t> 文档设计</a:t>
            </a: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942147" y="2524906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r"/>
            <a:r>
              <a:rPr lang="en-US" altLang="zh-CN" sz="2400" b="1" dirty="0">
                <a:latin typeface="Arial" panose="020B0604020202090204" pitchFamily="34" charset="0"/>
                <a:ea typeface="黑体" charset="0"/>
                <a:cs typeface="+mn-ea"/>
              </a:rPr>
              <a:t>Swagger</a:t>
            </a:r>
          </a:p>
        </p:txBody>
      </p:sp>
      <p:sp>
        <p:nvSpPr>
          <p:cNvPr id="23" name="文本框 22"/>
          <p:cNvSpPr txBox="1"/>
          <p:nvPr>
            <p:custDataLst>
              <p:tags r:id="rId11"/>
            </p:custDataLst>
          </p:nvPr>
        </p:nvSpPr>
        <p:spPr>
          <a:xfrm>
            <a:off x="942146" y="4809664"/>
            <a:ext cx="3445329" cy="9870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algn="r"/>
            <a:r>
              <a:rPr lang="en-US" altLang="zh-CN" dirty="0">
                <a:solidFill>
                  <a:schemeClr val="tx1">
                    <a:lumMod val="85000"/>
                  </a:schemeClr>
                </a:solidFill>
                <a:sym typeface="+mn-ea"/>
              </a:rPr>
              <a:t>API</a:t>
            </a:r>
            <a:r>
              <a:rPr lang="zh-CN" altLang="en-US" dirty="0">
                <a:solidFill>
                  <a:schemeClr val="tx1">
                    <a:lumMod val="85000"/>
                  </a:schemeClr>
                </a:solidFill>
                <a:sym typeface="+mn-ea"/>
              </a:rPr>
              <a:t> 数据Mock</a:t>
            </a:r>
          </a:p>
        </p:txBody>
      </p:sp>
      <p:sp>
        <p:nvSpPr>
          <p:cNvPr id="24" name="文本框 23"/>
          <p:cNvSpPr txBox="1"/>
          <p:nvPr>
            <p:custDataLst>
              <p:tags r:id="rId12"/>
            </p:custDataLst>
          </p:nvPr>
        </p:nvSpPr>
        <p:spPr>
          <a:xfrm>
            <a:off x="942147" y="4180488"/>
            <a:ext cx="3445327" cy="62012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r"/>
            <a:r>
              <a:rPr lang="en-US" altLang="zh-CN" sz="2400" b="1" dirty="0">
                <a:latin typeface="Arial" panose="020B0604020202090204" pitchFamily="34" charset="0"/>
                <a:ea typeface="黑体" charset="0"/>
                <a:cs typeface="+mn-ea"/>
              </a:rPr>
              <a:t>Mock.js</a:t>
            </a:r>
          </a:p>
        </p:txBody>
      </p:sp>
      <p:sp>
        <p:nvSpPr>
          <p:cNvPr id="14351" name="Freeform 34"/>
          <p:cNvSpPr/>
          <p:nvPr>
            <p:custDataLst>
              <p:tags r:id="rId13"/>
            </p:custDataLst>
          </p:nvPr>
        </p:nvSpPr>
        <p:spPr bwMode="auto">
          <a:xfrm flipV="1">
            <a:off x="9760733" y="2622224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/>
          </a:bodyPr>
          <a:lstStyle/>
          <a:p>
            <a:pPr>
              <a:lnSpc>
                <a:spcPct val="140000"/>
              </a:lnSpc>
            </a:pPr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5" name="Freeform 34"/>
          <p:cNvSpPr/>
          <p:nvPr>
            <p:custDataLst>
              <p:tags r:id="rId14"/>
            </p:custDataLst>
          </p:nvPr>
        </p:nvSpPr>
        <p:spPr bwMode="auto">
          <a:xfrm>
            <a:off x="9760733" y="4941850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/>
          </a:bodyPr>
          <a:lstStyle/>
          <a:p>
            <a:pPr>
              <a:lnSpc>
                <a:spcPct val="140000"/>
              </a:lnSpc>
            </a:pPr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9" name="Freeform 34"/>
          <p:cNvSpPr/>
          <p:nvPr>
            <p:custDataLst>
              <p:tags r:id="rId15"/>
            </p:custDataLst>
          </p:nvPr>
        </p:nvSpPr>
        <p:spPr bwMode="auto">
          <a:xfrm flipH="1" flipV="1">
            <a:off x="1973478" y="2603809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/>
          </a:bodyPr>
          <a:lstStyle/>
          <a:p>
            <a:pPr>
              <a:lnSpc>
                <a:spcPct val="140000"/>
              </a:lnSpc>
            </a:pPr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31" name="Freeform 34"/>
          <p:cNvSpPr/>
          <p:nvPr>
            <p:custDataLst>
              <p:tags r:id="rId16"/>
            </p:custDataLst>
          </p:nvPr>
        </p:nvSpPr>
        <p:spPr bwMode="auto">
          <a:xfrm flipH="1">
            <a:off x="1973478" y="4964075"/>
            <a:ext cx="432000" cy="432000"/>
          </a:xfrm>
          <a:custGeom>
            <a:avLst/>
            <a:gdLst>
              <a:gd name="T0" fmla="*/ 2147483646 w 444"/>
              <a:gd name="T1" fmla="*/ 2147483646 h 130"/>
              <a:gd name="T2" fmla="*/ 2147483646 w 444"/>
              <a:gd name="T3" fmla="*/ 0 h 130"/>
              <a:gd name="T4" fmla="*/ 0 w 444"/>
              <a:gd name="T5" fmla="*/ 0 h 1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44" h="130">
                <a:moveTo>
                  <a:pt x="444" y="130"/>
                </a:moveTo>
                <a:lnTo>
                  <a:pt x="44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chemeClr val="accent3">
                <a:lumMod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>
            <a:normAutofit/>
          </a:bodyPr>
          <a:lstStyle/>
          <a:p>
            <a:pPr>
              <a:lnSpc>
                <a:spcPct val="140000"/>
              </a:lnSpc>
            </a:pPr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69773" y="3086703"/>
            <a:ext cx="538338" cy="538338"/>
          </a:xfrm>
          <a:prstGeom prst="rect">
            <a:avLst/>
          </a:prstGeom>
        </p:spPr>
      </p:pic>
      <p:pic>
        <p:nvPicPr>
          <p:cNvPr id="28" name="Graphic 27"/>
          <p:cNvPicPr/>
          <p:nvPr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r="79117"/>
          <a:stretch>
            <a:fillRect/>
          </a:stretch>
        </p:blipFill>
        <p:spPr>
          <a:xfrm>
            <a:off x="6780656" y="4608654"/>
            <a:ext cx="316571" cy="614469"/>
          </a:xfrm>
          <a:prstGeom prst="rect">
            <a:avLst/>
          </a:prstGeom>
        </p:spPr>
      </p:pic>
      <p:pic>
        <p:nvPicPr>
          <p:cNvPr id="14359" name="Graphic 14358"/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r="73174"/>
          <a:stretch>
            <a:fillRect/>
          </a:stretch>
        </p:blipFill>
        <p:spPr>
          <a:xfrm>
            <a:off x="5070844" y="3054224"/>
            <a:ext cx="553654" cy="593525"/>
          </a:xfrm>
          <a:prstGeom prst="rect">
            <a:avLst/>
          </a:prstGeom>
        </p:spPr>
      </p:pic>
      <p:pic>
        <p:nvPicPr>
          <p:cNvPr id="14363" name="Graphic 14362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70844" y="4624621"/>
            <a:ext cx="553654" cy="553654"/>
          </a:xfrm>
          <a:prstGeom prst="rect">
            <a:avLst/>
          </a:prstGeom>
        </p:spPr>
      </p:pic>
      <p:sp>
        <p:nvSpPr>
          <p:cNvPr id="117" name="Rounded Rectangle 116"/>
          <p:cNvSpPr/>
          <p:nvPr/>
        </p:nvSpPr>
        <p:spPr>
          <a:xfrm>
            <a:off x="9755603" y="5522276"/>
            <a:ext cx="857935" cy="288000"/>
          </a:xfrm>
          <a:prstGeom prst="roundRect">
            <a:avLst/>
          </a:prstGeom>
          <a:solidFill>
            <a:srgbClr val="C589D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EBC6E3"/>
                </a:solidFill>
              </a:rPr>
              <a:t>测试人员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1490645" y="2167055"/>
            <a:ext cx="999167" cy="288000"/>
          </a:xfrm>
          <a:prstGeom prst="roundRect">
            <a:avLst/>
          </a:prstGeom>
          <a:solidFill>
            <a:schemeClr val="accent4">
              <a:lumMod val="75000"/>
              <a:alpha val="2985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API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设计者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1534225" y="5565066"/>
            <a:ext cx="857935" cy="288000"/>
          </a:xfrm>
          <a:prstGeom prst="roundRect">
            <a:avLst/>
          </a:prstGeom>
          <a:solidFill>
            <a:srgbClr val="77C7AF">
              <a:alpha val="2951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前端开发</a:t>
            </a:r>
          </a:p>
        </p:txBody>
      </p:sp>
      <p:sp>
        <p:nvSpPr>
          <p:cNvPr id="120" name="Rounded Rectangle 119"/>
          <p:cNvSpPr/>
          <p:nvPr/>
        </p:nvSpPr>
        <p:spPr>
          <a:xfrm>
            <a:off x="9732976" y="2192122"/>
            <a:ext cx="857935" cy="288000"/>
          </a:xfrm>
          <a:prstGeom prst="roundRect">
            <a:avLst/>
          </a:prstGeom>
          <a:solidFill>
            <a:schemeClr val="accent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AADAB"/>
                </a:solidFill>
              </a:rPr>
              <a:t>后端开发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C3722-56CF-BE42-8B78-BA6301DE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自动化测试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1541508-2651-914D-AAF9-29ADCCC94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18262" y="2089323"/>
            <a:ext cx="6832243" cy="427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5C1582-70DB-6747-98A3-BBC5757FA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13" y="2599511"/>
            <a:ext cx="4336638" cy="32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63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C3722-56CF-BE42-8B78-BA6301DE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测试数据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C962C-280E-CA4A-BF0F-989E552F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53" y="1690688"/>
            <a:ext cx="664809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05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EFAD6-4398-E44D-84F9-4F4F3539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自动化测试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70284D5-581D-D546-B01A-964D6EFAEC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2194126" y="1690689"/>
            <a:ext cx="7803747" cy="487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486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3F638-0DD2-3841-A749-1229E542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自动化测试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F188177-6708-5442-9DB0-09B63BE03B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2362200" y="1825625"/>
            <a:ext cx="7467599" cy="466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509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8EA4C-3383-5145-BE4E-BCDFAA20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其他特性</a:t>
            </a:r>
          </a:p>
        </p:txBody>
      </p:sp>
    </p:spTree>
    <p:extLst>
      <p:ext uri="{BB962C8B-B14F-4D97-AF65-F5344CB8AC3E}">
        <p14:creationId xmlns:p14="http://schemas.microsoft.com/office/powerpoint/2010/main" val="1645969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047D56-DCB2-7841-9BF4-5091CCA8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生成业务代码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C30BCF-EFBC-534B-B3EF-CE04BDC6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1466" y="1458817"/>
            <a:ext cx="7777772" cy="48611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263DF6-A6D1-134A-9EAD-57434E1B477B}"/>
              </a:ext>
            </a:extLst>
          </p:cNvPr>
          <p:cNvSpPr/>
          <p:nvPr/>
        </p:nvSpPr>
        <p:spPr>
          <a:xfrm>
            <a:off x="8251902" y="2238492"/>
            <a:ext cx="3940098" cy="2127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根据接口</a:t>
            </a:r>
            <a:r>
              <a:rPr lang="en-US" altLang="zh-CN"/>
              <a:t>/</a:t>
            </a:r>
            <a:r>
              <a:rPr lang="zh-CN" altLang="en-US"/>
              <a:t>模型定义，自动生成各种语言</a:t>
            </a:r>
            <a:r>
              <a:rPr lang="en-US" altLang="zh-CN"/>
              <a:t>/</a:t>
            </a:r>
            <a:r>
              <a:rPr lang="zh-CN" altLang="en-US"/>
              <a:t>框架的业务、模型代码。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支持 </a:t>
            </a:r>
            <a:r>
              <a:rPr lang="en-US" altLang="zh-CN"/>
              <a:t>TypeScript</a:t>
            </a:r>
            <a:r>
              <a:rPr lang="zh-CN" altLang="en-US"/>
              <a:t>、</a:t>
            </a:r>
            <a:r>
              <a:rPr lang="en-US" altLang="zh-CN"/>
              <a:t>Java</a:t>
            </a:r>
            <a:r>
              <a:rPr lang="zh-CN" altLang="en-US"/>
              <a:t>、</a:t>
            </a:r>
            <a:r>
              <a:rPr lang="en-US" altLang="zh-CN"/>
              <a:t>Go</a:t>
            </a:r>
            <a:r>
              <a:rPr lang="zh-CN" altLang="en-US"/>
              <a:t>、</a:t>
            </a:r>
            <a:r>
              <a:rPr lang="en-US" altLang="zh-CN"/>
              <a:t>Swift</a:t>
            </a:r>
            <a:r>
              <a:rPr lang="zh-CN" altLang="en-US"/>
              <a:t>、</a:t>
            </a:r>
            <a:r>
              <a:rPr lang="en-US" altLang="zh-CN" err="1"/>
              <a:t>ObjectiveC</a:t>
            </a:r>
            <a:r>
              <a:rPr lang="zh-CN" altLang="en-US"/>
              <a:t>、</a:t>
            </a:r>
            <a:r>
              <a:rPr lang="en-US" altLang="zh-CN"/>
              <a:t>Kotlin</a:t>
            </a:r>
            <a:r>
              <a:rPr lang="zh-CN" altLang="en-US"/>
              <a:t>、</a:t>
            </a:r>
            <a:r>
              <a:rPr lang="en-US" altLang="zh-CN"/>
              <a:t>Dart</a:t>
            </a:r>
            <a:r>
              <a:rPr lang="zh-CN" altLang="en-US"/>
              <a:t>、</a:t>
            </a:r>
            <a:r>
              <a:rPr lang="en-US" altLang="zh-CN"/>
              <a:t>C++</a:t>
            </a:r>
            <a:r>
              <a:rPr lang="zh-CN" altLang="en-US"/>
              <a:t>、</a:t>
            </a:r>
            <a:r>
              <a:rPr lang="en-US" altLang="zh-CN"/>
              <a:t>C#</a:t>
            </a:r>
            <a:r>
              <a:rPr lang="zh-CN" altLang="en-US"/>
              <a:t>、</a:t>
            </a:r>
            <a:r>
              <a:rPr lang="en-US" altLang="zh-CN"/>
              <a:t>Rust </a:t>
            </a:r>
            <a:r>
              <a:rPr lang="zh-CN" altLang="en-US"/>
              <a:t>等 </a:t>
            </a:r>
            <a:r>
              <a:rPr lang="en-US" altLang="zh-CN"/>
              <a:t>130 </a:t>
            </a:r>
            <a:r>
              <a:rPr lang="zh-CN" altLang="en-US"/>
              <a:t>种语言及框架。</a:t>
            </a:r>
          </a:p>
        </p:txBody>
      </p:sp>
    </p:spTree>
    <p:extLst>
      <p:ext uri="{BB962C8B-B14F-4D97-AF65-F5344CB8AC3E}">
        <p14:creationId xmlns:p14="http://schemas.microsoft.com/office/powerpoint/2010/main" val="4104428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D6C60-9C33-FC4C-89A8-7D21D832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生成接口请求代码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088828-7C5C-CE49-9E07-817A465B4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14930" y="1825625"/>
            <a:ext cx="6962140" cy="4351337"/>
          </a:xfrm>
        </p:spPr>
      </p:pic>
    </p:spTree>
    <p:extLst>
      <p:ext uri="{BB962C8B-B14F-4D97-AF65-F5344CB8AC3E}">
        <p14:creationId xmlns:p14="http://schemas.microsoft.com/office/powerpoint/2010/main" val="968871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EB200-DE59-8E4C-A89E-C3A8C42CD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自动生成代码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DF5A4B-DCA4-744B-8B32-F70BAF915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根据接口</a:t>
            </a:r>
            <a:r>
              <a:rPr lang="en-US" altLang="zh-CN" dirty="0"/>
              <a:t>/</a:t>
            </a:r>
            <a:r>
              <a:rPr lang="zh-CN" altLang="en-US" dirty="0"/>
              <a:t>模型定义，自动生成各种语言</a:t>
            </a:r>
            <a:r>
              <a:rPr lang="en-US" altLang="zh-CN" dirty="0"/>
              <a:t>/</a:t>
            </a:r>
            <a:r>
              <a:rPr lang="zh-CN" altLang="en-US" dirty="0"/>
              <a:t>框架的业务代码和接口请求代码。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支持 </a:t>
            </a:r>
            <a:r>
              <a:rPr lang="en-US" altLang="zh-CN" dirty="0"/>
              <a:t>TypeScript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r>
              <a:rPr lang="zh-CN" altLang="en-US" dirty="0"/>
              <a:t>、</a:t>
            </a:r>
            <a:r>
              <a:rPr lang="en-US" altLang="zh-CN" dirty="0"/>
              <a:t>Go</a:t>
            </a:r>
            <a:r>
              <a:rPr lang="zh-CN" altLang="en-US" dirty="0"/>
              <a:t>、</a:t>
            </a:r>
            <a:r>
              <a:rPr lang="en-US" altLang="zh-CN" dirty="0"/>
              <a:t>Swift</a:t>
            </a:r>
            <a:r>
              <a:rPr lang="zh-CN" altLang="en-US" dirty="0"/>
              <a:t>、</a:t>
            </a:r>
            <a:r>
              <a:rPr lang="en-US" altLang="zh-CN" dirty="0" err="1"/>
              <a:t>ObjectiveC</a:t>
            </a:r>
            <a:r>
              <a:rPr lang="zh-CN" altLang="en-US" dirty="0"/>
              <a:t>、</a:t>
            </a:r>
            <a:r>
              <a:rPr lang="en-US" altLang="zh-CN" dirty="0"/>
              <a:t>Kotlin</a:t>
            </a:r>
            <a:r>
              <a:rPr lang="zh-CN" altLang="en-US" dirty="0"/>
              <a:t>、</a:t>
            </a:r>
            <a:r>
              <a:rPr lang="en-US" altLang="zh-CN" dirty="0"/>
              <a:t>Dart</a:t>
            </a:r>
            <a:r>
              <a:rPr lang="zh-CN" altLang="en-US" dirty="0"/>
              <a:t>、</a:t>
            </a:r>
            <a:r>
              <a:rPr lang="en-US" altLang="zh-CN" dirty="0"/>
              <a:t>C++</a:t>
            </a:r>
            <a:r>
              <a:rPr lang="zh-CN" altLang="en-US" dirty="0"/>
              <a:t>、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Rust </a:t>
            </a:r>
            <a:r>
              <a:rPr lang="zh-CN" altLang="en-US" dirty="0"/>
              <a:t>等 </a:t>
            </a:r>
            <a:r>
              <a:rPr lang="en-US" altLang="zh-CN" dirty="0"/>
              <a:t>130 </a:t>
            </a:r>
            <a:r>
              <a:rPr lang="zh-CN" altLang="en-US" dirty="0"/>
              <a:t>种语言及框架。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支持自定义代码模板，自动生成符合自己团队的架构规范的代码，满足各种个性化的需求。</a:t>
            </a:r>
          </a:p>
        </p:txBody>
      </p:sp>
    </p:spTree>
    <p:extLst>
      <p:ext uri="{BB962C8B-B14F-4D97-AF65-F5344CB8AC3E}">
        <p14:creationId xmlns:p14="http://schemas.microsoft.com/office/powerpoint/2010/main" val="1110642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0FA2A-F0D0-4049-B4A7-4DB2853B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支持 </a:t>
            </a:r>
            <a:r>
              <a:rPr kumimoji="1" lang="en-US" altLang="zh-CN"/>
              <a:t>CI/CD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FE2D3-990B-B045-9CD4-5AC409E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支持命令行方式运行接口测试 </a:t>
            </a:r>
            <a:r>
              <a:rPr lang="en-US" altLang="zh-CN" dirty="0"/>
              <a:t>(Apifox CLI)</a:t>
            </a:r>
            <a:r>
              <a:rPr lang="zh-CN" altLang="en-US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支持集成 </a:t>
            </a:r>
            <a:r>
              <a:rPr lang="en-US" altLang="zh-CN" dirty="0"/>
              <a:t>Jenkins </a:t>
            </a:r>
            <a:r>
              <a:rPr lang="zh-CN" altLang="en-US" dirty="0"/>
              <a:t>等持续集成工具。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13ACFE-06A8-2746-9967-DD702C1B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176" y="4466064"/>
            <a:ext cx="8636000" cy="914400"/>
          </a:xfrm>
          <a:prstGeom prst="roundRect">
            <a:avLst>
              <a:gd name="adj" fmla="val 1281"/>
            </a:avLst>
          </a:prstGeom>
        </p:spPr>
      </p:pic>
    </p:spTree>
    <p:extLst>
      <p:ext uri="{BB962C8B-B14F-4D97-AF65-F5344CB8AC3E}">
        <p14:creationId xmlns:p14="http://schemas.microsoft.com/office/powerpoint/2010/main" val="598222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0E1AB-CB53-6A49-98AB-46A97E6A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数据导入</a:t>
            </a:r>
            <a:r>
              <a:rPr lang="en-US" altLang="zh-CN"/>
              <a:t>/</a:t>
            </a:r>
            <a:r>
              <a:rPr lang="zh-CN" altLang="en-US"/>
              <a:t>导出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E2F03F-C264-204A-A0E5-44161D319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支持导出 </a:t>
            </a:r>
            <a:r>
              <a:rPr lang="en-US" altLang="zh-CN" err="1"/>
              <a:t>OpenAPI</a:t>
            </a:r>
            <a:r>
              <a:rPr lang="en-US" altLang="zh-CN"/>
              <a:t> (Swagger)</a:t>
            </a:r>
            <a:r>
              <a:rPr lang="zh-CN" altLang="en-US"/>
              <a:t>、</a:t>
            </a:r>
            <a:r>
              <a:rPr lang="en-US" altLang="zh-CN"/>
              <a:t>Markdown</a:t>
            </a:r>
            <a:r>
              <a:rPr lang="zh-CN" altLang="en-US"/>
              <a:t>、</a:t>
            </a:r>
            <a:r>
              <a:rPr lang="en-US" altLang="zh-CN"/>
              <a:t>Html </a:t>
            </a:r>
            <a:r>
              <a:rPr lang="zh-CN" altLang="en-US"/>
              <a:t>等数据格式。</a:t>
            </a:r>
          </a:p>
          <a:p>
            <a:pPr>
              <a:lnSpc>
                <a:spcPct val="150000"/>
              </a:lnSpc>
            </a:pPr>
            <a:r>
              <a:rPr lang="zh-CN" altLang="en-US"/>
              <a:t>支持导入 </a:t>
            </a:r>
            <a:r>
              <a:rPr lang="en-US" altLang="zh-CN" err="1"/>
              <a:t>OpenAPI</a:t>
            </a:r>
            <a:r>
              <a:rPr lang="en-US" altLang="zh-CN"/>
              <a:t> (Swagger)</a:t>
            </a:r>
            <a:r>
              <a:rPr lang="zh-CN" altLang="en-US"/>
              <a:t>、</a:t>
            </a:r>
            <a:r>
              <a:rPr lang="en-US" altLang="zh-CN"/>
              <a:t>Postman</a:t>
            </a:r>
            <a:r>
              <a:rPr lang="zh-CN" altLang="en-US"/>
              <a:t>、</a:t>
            </a:r>
            <a:r>
              <a:rPr lang="en-US" altLang="zh-CN"/>
              <a:t>HAR</a:t>
            </a:r>
            <a:r>
              <a:rPr lang="zh-CN" altLang="en-US"/>
              <a:t>、</a:t>
            </a:r>
            <a:r>
              <a:rPr lang="en-US" altLang="zh-CN"/>
              <a:t>RAP2</a:t>
            </a:r>
            <a:r>
              <a:rPr lang="zh-CN" altLang="en-US"/>
              <a:t>、</a:t>
            </a:r>
            <a:r>
              <a:rPr lang="en-US" altLang="zh-CN"/>
              <a:t>JMeter</a:t>
            </a:r>
            <a:r>
              <a:rPr lang="zh-CN" altLang="en-US"/>
              <a:t>、</a:t>
            </a:r>
            <a:r>
              <a:rPr lang="en-US" altLang="zh-CN" err="1"/>
              <a:t>YApi</a:t>
            </a:r>
            <a:r>
              <a:rPr lang="zh-CN" altLang="en-US"/>
              <a:t>、</a:t>
            </a:r>
            <a:r>
              <a:rPr lang="en-US" altLang="zh-CN" err="1"/>
              <a:t>Eolinker</a:t>
            </a:r>
            <a:r>
              <a:rPr lang="zh-CN" altLang="en-US"/>
              <a:t>、</a:t>
            </a:r>
            <a:r>
              <a:rPr lang="en-US" altLang="zh-CN"/>
              <a:t>RAML</a:t>
            </a:r>
            <a:r>
              <a:rPr lang="zh-CN" altLang="en-US"/>
              <a:t>、</a:t>
            </a:r>
            <a:r>
              <a:rPr lang="en-US" altLang="zh-CN" err="1"/>
              <a:t>DOClever</a:t>
            </a:r>
            <a:r>
              <a:rPr lang="en-US" altLang="zh-CN"/>
              <a:t> </a:t>
            </a:r>
            <a:r>
              <a:rPr lang="zh-CN" altLang="en-US"/>
              <a:t>、</a:t>
            </a:r>
            <a:r>
              <a:rPr lang="en-US" altLang="zh-CN" err="1"/>
              <a:t>Apizza</a:t>
            </a:r>
            <a:r>
              <a:rPr lang="en-US" altLang="zh-CN"/>
              <a:t> </a:t>
            </a:r>
            <a:r>
              <a:rPr lang="zh-CN" altLang="en-US"/>
              <a:t>、</a:t>
            </a:r>
            <a:r>
              <a:rPr lang="en-US" altLang="zh-CN"/>
              <a:t>DOCWAY</a:t>
            </a:r>
            <a:r>
              <a:rPr lang="zh-CN" altLang="en-US"/>
              <a:t>、</a:t>
            </a:r>
            <a:r>
              <a:rPr lang="en-US" altLang="zh-CN" err="1"/>
              <a:t>ShowDoc</a:t>
            </a:r>
            <a:r>
              <a:rPr lang="zh-CN" altLang="en-US"/>
              <a:t>、</a:t>
            </a:r>
            <a:r>
              <a:rPr lang="en-US" altLang="zh-CN"/>
              <a:t>I/O Docs</a:t>
            </a:r>
            <a:r>
              <a:rPr lang="zh-CN" altLang="en-US"/>
              <a:t>、</a:t>
            </a:r>
            <a:r>
              <a:rPr lang="en-US" altLang="zh-CN"/>
              <a:t>WADL</a:t>
            </a:r>
            <a:r>
              <a:rPr lang="zh-CN" altLang="en-US"/>
              <a:t>、</a:t>
            </a:r>
            <a:r>
              <a:rPr lang="en-US" altLang="zh-CN"/>
              <a:t>Google Discovery </a:t>
            </a:r>
            <a:r>
              <a:rPr lang="zh-CN" altLang="en-US"/>
              <a:t>等数据格式。</a:t>
            </a:r>
          </a:p>
          <a:p>
            <a:pPr marL="0" indent="0">
              <a:buNone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369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9AC3C-44DB-7C4C-A0C8-DDBAC813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存在的问题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0D41B2-F348-4542-BD89-69CF242F1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zh-CN" altLang="en-US" dirty="0"/>
              <a:t>开发人员在 </a:t>
            </a:r>
            <a:r>
              <a:rPr lang="en-US" altLang="zh-CN" dirty="0"/>
              <a:t>Swagger </a:t>
            </a:r>
            <a:r>
              <a:rPr lang="zh-CN" altLang="en-US" dirty="0"/>
              <a:t>定义好文档后，接口调试的时候还需要去 </a:t>
            </a:r>
            <a:r>
              <a:rPr lang="en-US" altLang="zh-CN" dirty="0"/>
              <a:t>Postman </a:t>
            </a:r>
            <a:r>
              <a:rPr lang="zh-CN" altLang="en-US" dirty="0"/>
              <a:t>再定义一遍。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zh-CN" altLang="en-US" dirty="0"/>
              <a:t>前端开发 </a:t>
            </a:r>
            <a:r>
              <a:rPr lang="en-US" altLang="zh-CN" dirty="0"/>
              <a:t>Mock </a:t>
            </a:r>
            <a:r>
              <a:rPr lang="zh-CN" altLang="en-US" dirty="0"/>
              <a:t>数据的时候又要用 </a:t>
            </a:r>
            <a:r>
              <a:rPr lang="en-US" altLang="zh-CN" dirty="0"/>
              <a:t>Mock</a:t>
            </a:r>
            <a:r>
              <a:rPr lang="zh-CN" altLang="en-US" dirty="0"/>
              <a:t> 工具定义一遍，还需要手动设置 </a:t>
            </a:r>
            <a:r>
              <a:rPr lang="en-US" altLang="zh-CN" dirty="0"/>
              <a:t>Mock </a:t>
            </a:r>
            <a:r>
              <a:rPr lang="zh-CN" altLang="en-US" dirty="0"/>
              <a:t>规则。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zh-CN" altLang="en-US" dirty="0"/>
              <a:t>测试人员需要去 </a:t>
            </a:r>
            <a:r>
              <a:rPr lang="en-US" altLang="zh-CN" dirty="0"/>
              <a:t>JMeter </a:t>
            </a:r>
            <a:r>
              <a:rPr lang="zh-CN" altLang="en-US" dirty="0"/>
              <a:t>再定义一遍。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zh-CN" altLang="en-US" dirty="0"/>
              <a:t>前端根据 </a:t>
            </a:r>
            <a:r>
              <a:rPr lang="en-US" altLang="zh-CN" dirty="0"/>
              <a:t>RAP Mock </a:t>
            </a:r>
            <a:r>
              <a:rPr lang="zh-CN" altLang="en-US" dirty="0"/>
              <a:t>出来的数据开发完，后端根据 </a:t>
            </a:r>
            <a:r>
              <a:rPr lang="en-US" altLang="zh-CN" dirty="0"/>
              <a:t>Swagger </a:t>
            </a:r>
            <a:r>
              <a:rPr lang="zh-CN" altLang="en-US" dirty="0"/>
              <a:t>定义的接口文档开发完，各都试测试通过了，本以为可以马上上线，结果一对接发现各种问题：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zh-CN" altLang="en-US" dirty="0"/>
              <a:t>开发过程中接口变更了，只修改了 </a:t>
            </a:r>
            <a:r>
              <a:rPr lang="en-US" altLang="zh-CN" dirty="0"/>
              <a:t>Swagger</a:t>
            </a:r>
            <a:r>
              <a:rPr lang="zh-CN" altLang="en-US" dirty="0"/>
              <a:t>，但是没有及时同步修改 </a:t>
            </a:r>
            <a:r>
              <a:rPr lang="en-US" altLang="zh-CN" dirty="0"/>
              <a:t>RAP</a:t>
            </a:r>
            <a:r>
              <a:rPr lang="zh-CN" altLang="en-US" dirty="0"/>
              <a:t>。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zh-CN" altLang="en-US" dirty="0"/>
              <a:t>后端开发的接口数据类型和文档不一致，肉眼难以发现问题。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zh-CN" altLang="en-US" dirty="0"/>
              <a:t>同样，测试在 </a:t>
            </a:r>
            <a:r>
              <a:rPr lang="en-US" altLang="zh-CN" dirty="0"/>
              <a:t>JMeter </a:t>
            </a:r>
            <a:r>
              <a:rPr lang="zh-CN" altLang="en-US" dirty="0"/>
              <a:t>写好的测试用例，真正运行的时候也会发现各种不一致。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zh-CN" altLang="en-US" dirty="0"/>
              <a:t>时间久了，各种不一致会越来越严重。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709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35CE6-9F16-B448-99DA-95E49487C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团队协作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DFCBE-DDD9-FD4D-84C8-0F45027C6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接口数据云端同步，实时更新。</a:t>
            </a:r>
          </a:p>
          <a:p>
            <a:pPr>
              <a:lnSpc>
                <a:spcPct val="150000"/>
              </a:lnSpc>
            </a:pPr>
            <a:r>
              <a:rPr lang="zh-CN" altLang="en-US"/>
              <a:t>成熟的团队</a:t>
            </a:r>
            <a:r>
              <a:rPr lang="en-US" altLang="zh-CN"/>
              <a:t>/</a:t>
            </a:r>
            <a:r>
              <a:rPr lang="zh-CN" altLang="en-US"/>
              <a:t>项目权限管理，支持管理员、普通成员、只读成员等角色设置，满足各类企业的需求。</a:t>
            </a:r>
          </a:p>
          <a:p>
            <a:pPr marL="0" indent="0">
              <a:buNone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39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73100" y="1736213"/>
            <a:ext cx="10845798" cy="2091515"/>
          </a:xfrm>
        </p:spPr>
        <p:txBody>
          <a:bodyPr/>
          <a:lstStyle/>
          <a:p>
            <a:r>
              <a:rPr lang="en-US" altLang="zh-CN" sz="6000"/>
              <a:t>Thanks.</a:t>
            </a:r>
            <a:endParaRPr lang="zh-CN" altLang="en-US"/>
          </a:p>
        </p:txBody>
      </p:sp>
      <p:sp>
        <p:nvSpPr>
          <p:cNvPr id="6" name="文本占位符 6"/>
          <p:cNvSpPr txBox="1"/>
          <p:nvPr/>
        </p:nvSpPr>
        <p:spPr>
          <a:xfrm>
            <a:off x="673100" y="4512455"/>
            <a:ext cx="10845798" cy="4221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Apifox</a:t>
            </a:r>
            <a:r>
              <a:rPr lang="en-US" altLang="zh-CN" sz="1600" dirty="0">
                <a:solidFill>
                  <a:schemeClr val="accent1"/>
                </a:solidFill>
              </a:rPr>
              <a:t>.cn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7" name="文本占位符 5"/>
          <p:cNvSpPr txBox="1"/>
          <p:nvPr/>
        </p:nvSpPr>
        <p:spPr>
          <a:xfrm>
            <a:off x="673100" y="4934641"/>
            <a:ext cx="10845798" cy="296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节省研发团队的每一分钟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6A18B-6FFB-1843-9860-8140F810E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ans" dirty="0"/>
              <a:t>Apifox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E9CB9-9106-E14C-B793-67EFD7EF2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Postman + Swagger + Mock + JMeter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73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rc 62"/>
          <p:cNvSpPr/>
          <p:nvPr/>
        </p:nvSpPr>
        <p:spPr>
          <a:xfrm rot="19573704">
            <a:off x="2506027" y="1854223"/>
            <a:ext cx="3960000" cy="3960000"/>
          </a:xfrm>
          <a:prstGeom prst="arc">
            <a:avLst>
              <a:gd name="adj1" fmla="val 13070172"/>
              <a:gd name="adj2" fmla="val 1293794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任意多边形 17"/>
          <p:cNvSpPr/>
          <p:nvPr>
            <p:custDataLst>
              <p:tags r:id="rId1"/>
            </p:custDataLst>
          </p:nvPr>
        </p:nvSpPr>
        <p:spPr bwMode="auto">
          <a:xfrm flipH="1">
            <a:off x="5178614" y="3620530"/>
            <a:ext cx="4365729" cy="337186"/>
          </a:xfrm>
          <a:custGeom>
            <a:avLst/>
            <a:gdLst>
              <a:gd name="T0" fmla="*/ 0 w 1843790"/>
              <a:gd name="T1" fmla="*/ 0 h 873640"/>
              <a:gd name="T2" fmla="*/ 47948 w 1843790"/>
              <a:gd name="T3" fmla="*/ 33520 h 873640"/>
              <a:gd name="T4" fmla="*/ 921895 w 1843790"/>
              <a:gd name="T5" fmla="*/ 274843 h 873640"/>
              <a:gd name="T6" fmla="*/ 1795842 w 1843790"/>
              <a:gd name="T7" fmla="*/ 33520 h 873640"/>
              <a:gd name="T8" fmla="*/ 1843790 w 1843790"/>
              <a:gd name="T9" fmla="*/ 0 h 873640"/>
              <a:gd name="T10" fmla="*/ 1843790 w 1843790"/>
              <a:gd name="T11" fmla="*/ 873640 h 873640"/>
              <a:gd name="T12" fmla="*/ 1795841 w 1843790"/>
              <a:gd name="T13" fmla="*/ 840119 h 873640"/>
              <a:gd name="T14" fmla="*/ 921894 w 1843790"/>
              <a:gd name="T15" fmla="*/ 598796 h 873640"/>
              <a:gd name="T16" fmla="*/ 47947 w 1843790"/>
              <a:gd name="T17" fmla="*/ 840119 h 873640"/>
              <a:gd name="T18" fmla="*/ 0 w 1843790"/>
              <a:gd name="T19" fmla="*/ 873638 h 873640"/>
              <a:gd name="T20" fmla="*/ 0 w 1843790"/>
              <a:gd name="T21" fmla="*/ 0 h 873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3790" h="873640">
                <a:moveTo>
                  <a:pt x="0" y="0"/>
                </a:moveTo>
                <a:lnTo>
                  <a:pt x="47948" y="33520"/>
                </a:lnTo>
                <a:cubicBezTo>
                  <a:pt x="285444" y="184279"/>
                  <a:pt x="589920" y="274843"/>
                  <a:pt x="921895" y="274843"/>
                </a:cubicBezTo>
                <a:cubicBezTo>
                  <a:pt x="1253870" y="274843"/>
                  <a:pt x="1558346" y="184279"/>
                  <a:pt x="1795842" y="33520"/>
                </a:cubicBezTo>
                <a:lnTo>
                  <a:pt x="1843790" y="0"/>
                </a:lnTo>
                <a:lnTo>
                  <a:pt x="1843790" y="873640"/>
                </a:lnTo>
                <a:lnTo>
                  <a:pt x="1795841" y="840119"/>
                </a:lnTo>
                <a:cubicBezTo>
                  <a:pt x="1558345" y="689360"/>
                  <a:pt x="1253869" y="598796"/>
                  <a:pt x="921894" y="598796"/>
                </a:cubicBezTo>
                <a:cubicBezTo>
                  <a:pt x="589919" y="598796"/>
                  <a:pt x="285443" y="689360"/>
                  <a:pt x="47947" y="840119"/>
                </a:cubicBezTo>
                <a:lnTo>
                  <a:pt x="0" y="873638"/>
                </a:lnTo>
                <a:lnTo>
                  <a:pt x="0" y="0"/>
                </a:lnTo>
                <a:close/>
              </a:path>
            </a:pathLst>
          </a:custGeom>
          <a:solidFill>
            <a:srgbClr val="0088D5"/>
          </a:solidFill>
          <a:ln w="12700" cap="flat" cmpd="sng">
            <a:noFill/>
            <a:round/>
          </a:ln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核心功能</a:t>
            </a:r>
          </a:p>
        </p:txBody>
      </p:sp>
      <p:sp>
        <p:nvSpPr>
          <p:cNvPr id="15366" name="任意多边形 17"/>
          <p:cNvSpPr/>
          <p:nvPr>
            <p:custDataLst>
              <p:tags r:id="rId2"/>
            </p:custDataLst>
          </p:nvPr>
        </p:nvSpPr>
        <p:spPr bwMode="auto">
          <a:xfrm rot="3986012" flipH="1">
            <a:off x="4349028" y="4411982"/>
            <a:ext cx="919163" cy="635988"/>
          </a:xfrm>
          <a:custGeom>
            <a:avLst/>
            <a:gdLst>
              <a:gd name="T0" fmla="*/ 0 w 1843790"/>
              <a:gd name="T1" fmla="*/ 0 h 873640"/>
              <a:gd name="T2" fmla="*/ 47948 w 1843790"/>
              <a:gd name="T3" fmla="*/ 33520 h 873640"/>
              <a:gd name="T4" fmla="*/ 921895 w 1843790"/>
              <a:gd name="T5" fmla="*/ 274843 h 873640"/>
              <a:gd name="T6" fmla="*/ 1795842 w 1843790"/>
              <a:gd name="T7" fmla="*/ 33520 h 873640"/>
              <a:gd name="T8" fmla="*/ 1843790 w 1843790"/>
              <a:gd name="T9" fmla="*/ 0 h 873640"/>
              <a:gd name="T10" fmla="*/ 1843790 w 1843790"/>
              <a:gd name="T11" fmla="*/ 873640 h 873640"/>
              <a:gd name="T12" fmla="*/ 1795841 w 1843790"/>
              <a:gd name="T13" fmla="*/ 840119 h 873640"/>
              <a:gd name="T14" fmla="*/ 921894 w 1843790"/>
              <a:gd name="T15" fmla="*/ 598796 h 873640"/>
              <a:gd name="T16" fmla="*/ 47947 w 1843790"/>
              <a:gd name="T17" fmla="*/ 840119 h 873640"/>
              <a:gd name="T18" fmla="*/ 0 w 1843790"/>
              <a:gd name="T19" fmla="*/ 873638 h 873640"/>
              <a:gd name="T20" fmla="*/ 0 w 1843790"/>
              <a:gd name="T21" fmla="*/ 0 h 873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3790" h="873640">
                <a:moveTo>
                  <a:pt x="0" y="0"/>
                </a:moveTo>
                <a:lnTo>
                  <a:pt x="47948" y="33520"/>
                </a:lnTo>
                <a:cubicBezTo>
                  <a:pt x="285444" y="184279"/>
                  <a:pt x="589920" y="274843"/>
                  <a:pt x="921895" y="274843"/>
                </a:cubicBezTo>
                <a:cubicBezTo>
                  <a:pt x="1253870" y="274843"/>
                  <a:pt x="1558346" y="184279"/>
                  <a:pt x="1795842" y="33520"/>
                </a:cubicBezTo>
                <a:lnTo>
                  <a:pt x="1843790" y="0"/>
                </a:lnTo>
                <a:lnTo>
                  <a:pt x="1843790" y="873640"/>
                </a:lnTo>
                <a:lnTo>
                  <a:pt x="1795841" y="840119"/>
                </a:lnTo>
                <a:cubicBezTo>
                  <a:pt x="1558345" y="689360"/>
                  <a:pt x="1253869" y="598796"/>
                  <a:pt x="921894" y="598796"/>
                </a:cubicBezTo>
                <a:cubicBezTo>
                  <a:pt x="589919" y="598796"/>
                  <a:pt x="285443" y="689360"/>
                  <a:pt x="47947" y="840119"/>
                </a:cubicBezTo>
                <a:lnTo>
                  <a:pt x="0" y="873638"/>
                </a:lnTo>
                <a:lnTo>
                  <a:pt x="0" y="0"/>
                </a:lnTo>
                <a:close/>
              </a:path>
            </a:pathLst>
          </a:custGeom>
          <a:solidFill>
            <a:srgbClr val="0088D5"/>
          </a:solidFill>
          <a:ln w="12700" cap="flat" cmpd="sng">
            <a:noFill/>
            <a:round/>
          </a:ln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50" name="任意多边形 17"/>
          <p:cNvSpPr/>
          <p:nvPr>
            <p:custDataLst>
              <p:tags r:id="rId3"/>
            </p:custDataLst>
          </p:nvPr>
        </p:nvSpPr>
        <p:spPr bwMode="auto">
          <a:xfrm rot="21398781" flipH="1">
            <a:off x="2936884" y="3558662"/>
            <a:ext cx="924777" cy="597885"/>
          </a:xfrm>
          <a:custGeom>
            <a:avLst/>
            <a:gdLst>
              <a:gd name="T0" fmla="*/ 0 w 1843790"/>
              <a:gd name="T1" fmla="*/ 0 h 873640"/>
              <a:gd name="T2" fmla="*/ 47948 w 1843790"/>
              <a:gd name="T3" fmla="*/ 33520 h 873640"/>
              <a:gd name="T4" fmla="*/ 921895 w 1843790"/>
              <a:gd name="T5" fmla="*/ 274843 h 873640"/>
              <a:gd name="T6" fmla="*/ 1795842 w 1843790"/>
              <a:gd name="T7" fmla="*/ 33520 h 873640"/>
              <a:gd name="T8" fmla="*/ 1843790 w 1843790"/>
              <a:gd name="T9" fmla="*/ 0 h 873640"/>
              <a:gd name="T10" fmla="*/ 1843790 w 1843790"/>
              <a:gd name="T11" fmla="*/ 873640 h 873640"/>
              <a:gd name="T12" fmla="*/ 1795841 w 1843790"/>
              <a:gd name="T13" fmla="*/ 840119 h 873640"/>
              <a:gd name="T14" fmla="*/ 921894 w 1843790"/>
              <a:gd name="T15" fmla="*/ 598796 h 873640"/>
              <a:gd name="T16" fmla="*/ 47947 w 1843790"/>
              <a:gd name="T17" fmla="*/ 840119 h 873640"/>
              <a:gd name="T18" fmla="*/ 0 w 1843790"/>
              <a:gd name="T19" fmla="*/ 873638 h 873640"/>
              <a:gd name="T20" fmla="*/ 0 w 1843790"/>
              <a:gd name="T21" fmla="*/ 0 h 873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3790" h="873640">
                <a:moveTo>
                  <a:pt x="0" y="0"/>
                </a:moveTo>
                <a:lnTo>
                  <a:pt x="47948" y="33520"/>
                </a:lnTo>
                <a:cubicBezTo>
                  <a:pt x="285444" y="184279"/>
                  <a:pt x="589920" y="274843"/>
                  <a:pt x="921895" y="274843"/>
                </a:cubicBezTo>
                <a:cubicBezTo>
                  <a:pt x="1253870" y="274843"/>
                  <a:pt x="1558346" y="184279"/>
                  <a:pt x="1795842" y="33520"/>
                </a:cubicBezTo>
                <a:lnTo>
                  <a:pt x="1843790" y="0"/>
                </a:lnTo>
                <a:lnTo>
                  <a:pt x="1843790" y="873640"/>
                </a:lnTo>
                <a:lnTo>
                  <a:pt x="1795841" y="840119"/>
                </a:lnTo>
                <a:cubicBezTo>
                  <a:pt x="1558345" y="689360"/>
                  <a:pt x="1253869" y="598796"/>
                  <a:pt x="921894" y="598796"/>
                </a:cubicBezTo>
                <a:cubicBezTo>
                  <a:pt x="589919" y="598796"/>
                  <a:pt x="285443" y="689360"/>
                  <a:pt x="47947" y="840119"/>
                </a:cubicBezTo>
                <a:lnTo>
                  <a:pt x="0" y="873638"/>
                </a:lnTo>
                <a:lnTo>
                  <a:pt x="0" y="0"/>
                </a:lnTo>
                <a:close/>
              </a:path>
            </a:pathLst>
          </a:custGeom>
          <a:solidFill>
            <a:srgbClr val="0088D5"/>
          </a:solidFill>
          <a:ln w="12700" cap="flat" cmpd="sng">
            <a:noFill/>
            <a:round/>
          </a:ln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28" name="任意多边形 17"/>
          <p:cNvSpPr/>
          <p:nvPr>
            <p:custDataLst>
              <p:tags r:id="rId4"/>
            </p:custDataLst>
          </p:nvPr>
        </p:nvSpPr>
        <p:spPr bwMode="auto">
          <a:xfrm rot="17003283" flipH="1">
            <a:off x="4230803" y="2447795"/>
            <a:ext cx="919163" cy="635988"/>
          </a:xfrm>
          <a:custGeom>
            <a:avLst/>
            <a:gdLst>
              <a:gd name="T0" fmla="*/ 0 w 1843790"/>
              <a:gd name="T1" fmla="*/ 0 h 873640"/>
              <a:gd name="T2" fmla="*/ 47948 w 1843790"/>
              <a:gd name="T3" fmla="*/ 33520 h 873640"/>
              <a:gd name="T4" fmla="*/ 921895 w 1843790"/>
              <a:gd name="T5" fmla="*/ 274843 h 873640"/>
              <a:gd name="T6" fmla="*/ 1795842 w 1843790"/>
              <a:gd name="T7" fmla="*/ 33520 h 873640"/>
              <a:gd name="T8" fmla="*/ 1843790 w 1843790"/>
              <a:gd name="T9" fmla="*/ 0 h 873640"/>
              <a:gd name="T10" fmla="*/ 1843790 w 1843790"/>
              <a:gd name="T11" fmla="*/ 873640 h 873640"/>
              <a:gd name="T12" fmla="*/ 1795841 w 1843790"/>
              <a:gd name="T13" fmla="*/ 840119 h 873640"/>
              <a:gd name="T14" fmla="*/ 921894 w 1843790"/>
              <a:gd name="T15" fmla="*/ 598796 h 873640"/>
              <a:gd name="T16" fmla="*/ 47947 w 1843790"/>
              <a:gd name="T17" fmla="*/ 840119 h 873640"/>
              <a:gd name="T18" fmla="*/ 0 w 1843790"/>
              <a:gd name="T19" fmla="*/ 873638 h 873640"/>
              <a:gd name="T20" fmla="*/ 0 w 1843790"/>
              <a:gd name="T21" fmla="*/ 0 h 873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43790" h="873640">
                <a:moveTo>
                  <a:pt x="0" y="0"/>
                </a:moveTo>
                <a:lnTo>
                  <a:pt x="47948" y="33520"/>
                </a:lnTo>
                <a:cubicBezTo>
                  <a:pt x="285444" y="184279"/>
                  <a:pt x="589920" y="274843"/>
                  <a:pt x="921895" y="274843"/>
                </a:cubicBezTo>
                <a:cubicBezTo>
                  <a:pt x="1253870" y="274843"/>
                  <a:pt x="1558346" y="184279"/>
                  <a:pt x="1795842" y="33520"/>
                </a:cubicBezTo>
                <a:lnTo>
                  <a:pt x="1843790" y="0"/>
                </a:lnTo>
                <a:lnTo>
                  <a:pt x="1843790" y="873640"/>
                </a:lnTo>
                <a:lnTo>
                  <a:pt x="1795841" y="840119"/>
                </a:lnTo>
                <a:cubicBezTo>
                  <a:pt x="1558345" y="689360"/>
                  <a:pt x="1253869" y="598796"/>
                  <a:pt x="921894" y="598796"/>
                </a:cubicBezTo>
                <a:cubicBezTo>
                  <a:pt x="589919" y="598796"/>
                  <a:pt x="285443" y="689360"/>
                  <a:pt x="47947" y="840119"/>
                </a:cubicBezTo>
                <a:lnTo>
                  <a:pt x="0" y="873638"/>
                </a:lnTo>
                <a:lnTo>
                  <a:pt x="0" y="0"/>
                </a:lnTo>
                <a:close/>
              </a:path>
            </a:pathLst>
          </a:custGeom>
          <a:solidFill>
            <a:srgbClr val="0088D5"/>
          </a:solidFill>
          <a:ln w="12700" cap="flat" cmpd="sng">
            <a:noFill/>
            <a:round/>
          </a:ln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51" name="椭圆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51542">
            <a:off x="2060707" y="3379359"/>
            <a:ext cx="1029713" cy="1027738"/>
          </a:xfrm>
          <a:prstGeom prst="ellipse">
            <a:avLst/>
          </a:prstGeom>
          <a:solidFill>
            <a:srgbClr val="FFFFFF"/>
          </a:solidFill>
          <a:ln w="152400" cmpd="sng">
            <a:solidFill>
              <a:srgbClr val="1D6DC2"/>
            </a:solidFill>
            <a:round/>
          </a:ln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API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 数据</a:t>
            </a:r>
            <a:endParaRPr lang="en-US" altLang="zh-CN" sz="1000" dirty="0">
              <a:solidFill>
                <a:schemeClr val="bg1"/>
              </a:solidFill>
              <a:latin typeface="Arial" panose="020B0604020202090204" pitchFamily="34" charset="0"/>
              <a:sym typeface="Arial" panose="020B060402020209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Mock</a:t>
            </a:r>
            <a:endParaRPr lang="zh-CN" altLang="en-US" sz="1000" dirty="0">
              <a:solidFill>
                <a:schemeClr val="bg1"/>
              </a:solidFill>
              <a:latin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5369" name="椭圆 2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4500000">
            <a:off x="3697834" y="3000929"/>
            <a:ext cx="1576388" cy="1576388"/>
          </a:xfrm>
          <a:prstGeom prst="ellipse">
            <a:avLst/>
          </a:prstGeom>
          <a:solidFill>
            <a:srgbClr val="1D6DC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15370" name="椭圆 2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4500000">
            <a:off x="3887590" y="3190685"/>
            <a:ext cx="1196876" cy="1196876"/>
          </a:xfrm>
          <a:prstGeom prst="ellipse">
            <a:avLst/>
          </a:prstGeom>
          <a:solidFill>
            <a:srgbClr val="FFFFFF"/>
          </a:solidFill>
          <a:ln w="136525" cmpd="sng">
            <a:solidFill>
              <a:srgbClr val="1D6DC2">
                <a:lumMod val="20000"/>
                <a:lumOff val="80000"/>
              </a:srgbClr>
            </a:solidFill>
            <a:round/>
          </a:ln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FFFF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 </a:t>
            </a:r>
            <a:endParaRPr lang="zh-CN" altLang="en-US">
              <a:solidFill>
                <a:srgbClr val="FFFFFF"/>
              </a:solidFill>
              <a:latin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3827638" y="3452436"/>
            <a:ext cx="1316780" cy="67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defPPr>
              <a:defRPr lang="zh-CN"/>
            </a:defPPr>
            <a:lvl1pPr algn="ctr" eaLnBrk="1" hangingPunct="1">
              <a:defRPr sz="1100">
                <a:solidFill>
                  <a:srgbClr val="382E2F"/>
                </a:solidFill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</a:lvl9pPr>
          </a:lstStyle>
          <a:p>
            <a:pPr>
              <a:lnSpc>
                <a:spcPct val="120000"/>
              </a:lnSpc>
            </a:pPr>
            <a:r>
              <a:rPr lang="en-US" altLang="zh-CN" sz="1400" b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" charset="-122"/>
                <a:cs typeface="+mn-ea"/>
                <a:sym typeface="Arial" panose="020B0604020202090204" pitchFamily="34" charset="0"/>
              </a:rPr>
              <a:t>API</a:t>
            </a:r>
            <a:r>
              <a:rPr lang="zh-CN" altLang="en-US" sz="1400" b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" charset="-122"/>
                <a:cs typeface="+mn-ea"/>
                <a:sym typeface="Arial" panose="020B0604020202090204" pitchFamily="34" charset="0"/>
              </a:rPr>
              <a:t>文档</a:t>
            </a:r>
            <a:endParaRPr lang="en-US" altLang="zh-CN" sz="1400" b="1" spc="3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" charset="-122"/>
              <a:cs typeface="+mn-ea"/>
              <a:sym typeface="Arial" panose="020B060402020209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" charset="-122"/>
                <a:cs typeface="+mn-ea"/>
                <a:sym typeface="Arial" panose="020B0604020202090204" pitchFamily="34" charset="0"/>
              </a:rPr>
              <a:t>设计</a:t>
            </a:r>
          </a:p>
        </p:txBody>
      </p:sp>
      <p:sp>
        <p:nvSpPr>
          <p:cNvPr id="15" name="椭圆 18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615587" y="5004496"/>
            <a:ext cx="1046361" cy="1044356"/>
          </a:xfrm>
          <a:prstGeom prst="ellipse">
            <a:avLst/>
          </a:prstGeom>
          <a:solidFill>
            <a:srgbClr val="FFFFFF"/>
          </a:solidFill>
          <a:ln w="152400" cmpd="sng">
            <a:solidFill>
              <a:srgbClr val="1D6DC2"/>
            </a:solidFill>
            <a:round/>
          </a:ln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API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 自动化测试</a:t>
            </a:r>
          </a:p>
        </p:txBody>
      </p:sp>
      <p:sp>
        <p:nvSpPr>
          <p:cNvPr id="18" name="椭圆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75154" y="1549367"/>
            <a:ext cx="1046361" cy="1044358"/>
          </a:xfrm>
          <a:prstGeom prst="ellipse">
            <a:avLst/>
          </a:prstGeom>
          <a:solidFill>
            <a:srgbClr val="FFFFFF"/>
          </a:solidFill>
          <a:ln w="152400" cmpd="sng">
            <a:solidFill>
              <a:srgbClr val="1D6DC2"/>
            </a:solidFill>
            <a:round/>
          </a:ln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API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 开发调试</a:t>
            </a:r>
          </a:p>
        </p:txBody>
      </p:sp>
      <p:sp>
        <p:nvSpPr>
          <p:cNvPr id="55" name="椭圆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218341" y="3275254"/>
            <a:ext cx="1029713" cy="1027738"/>
          </a:xfrm>
          <a:prstGeom prst="ellipse">
            <a:avLst/>
          </a:prstGeom>
          <a:solidFill>
            <a:srgbClr val="FFFFFF"/>
          </a:solidFill>
          <a:ln w="152400" cmpd="sng">
            <a:solidFill>
              <a:srgbClr val="1D6DC2"/>
            </a:solidFill>
            <a:round/>
          </a:ln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>
                <a:solidFill>
                  <a:srgbClr val="000000"/>
                </a:solidFill>
                <a:latin typeface="Calibri" charset="0"/>
                <a:ea typeface="微软雅黑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API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 </a:t>
            </a:r>
            <a:r>
              <a:rPr lang="en-US" altLang="zh-CN" sz="1000" dirty="0">
                <a:solidFill>
                  <a:schemeClr val="bg1"/>
                </a:solidFill>
                <a:latin typeface="Arial" panose="020B0604020202090204" pitchFamily="34" charset="0"/>
                <a:sym typeface="Arial" panose="020B0604020202090204" pitchFamily="34" charset="0"/>
              </a:rPr>
              <a:t>Network</a:t>
            </a:r>
            <a:endParaRPr lang="zh-CN" altLang="en-US" sz="1000" dirty="0">
              <a:solidFill>
                <a:schemeClr val="bg1"/>
              </a:solidFill>
              <a:latin typeface="Arial" panose="020B0604020202090204" pitchFamily="34" charset="0"/>
              <a:sym typeface="Arial" panose="020B060402020209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77183" y="6231731"/>
            <a:ext cx="857935" cy="288000"/>
          </a:xfrm>
          <a:prstGeom prst="roundRect">
            <a:avLst/>
          </a:prstGeom>
          <a:solidFill>
            <a:srgbClr val="C589D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EBC6E3"/>
                </a:solidFill>
              </a:rPr>
              <a:t>测试人员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3228257" y="4599405"/>
            <a:ext cx="1046361" cy="288000"/>
          </a:xfrm>
          <a:prstGeom prst="roundRect">
            <a:avLst/>
          </a:prstGeom>
          <a:solidFill>
            <a:schemeClr val="accent4">
              <a:lumMod val="75000"/>
              <a:alpha val="2985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API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设计者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992644" y="3655776"/>
            <a:ext cx="857935" cy="288000"/>
          </a:xfrm>
          <a:prstGeom prst="roundRect">
            <a:avLst/>
          </a:prstGeom>
          <a:solidFill>
            <a:srgbClr val="77C7A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accent6">
                    <a:lumMod val="20000"/>
                    <a:lumOff val="80000"/>
                  </a:schemeClr>
                </a:solidFill>
              </a:rPr>
              <a:t>前端开发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0452518" y="3655776"/>
            <a:ext cx="857935" cy="288000"/>
          </a:xfrm>
          <a:prstGeom prst="round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53CEF8"/>
                </a:solidFill>
              </a:rPr>
              <a:t>网络生态</a:t>
            </a:r>
            <a:endParaRPr lang="en-US" sz="1200" dirty="0">
              <a:solidFill>
                <a:srgbClr val="53CEF8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469366" y="1055361"/>
            <a:ext cx="857935" cy="288000"/>
          </a:xfrm>
          <a:prstGeom prst="roundRect">
            <a:avLst/>
          </a:prstGeom>
          <a:solidFill>
            <a:schemeClr val="accent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AADAB"/>
                </a:solidFill>
              </a:rPr>
              <a:t>后端开发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5">
            <a:extLst>
              <a:ext uri="{FF2B5EF4-FFF2-40B4-BE49-F238E27FC236}">
                <a16:creationId xmlns:a16="http://schemas.microsoft.com/office/drawing/2014/main" id="{F763C354-E7A0-5647-810B-608E095ACF00}"/>
              </a:ext>
            </a:extLst>
          </p:cNvPr>
          <p:cNvSpPr/>
          <p:nvPr/>
        </p:nvSpPr>
        <p:spPr>
          <a:xfrm>
            <a:off x="443812" y="1020083"/>
            <a:ext cx="444222" cy="444220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5" name="文本框 3">
            <a:extLst>
              <a:ext uri="{FF2B5EF4-FFF2-40B4-BE49-F238E27FC236}">
                <a16:creationId xmlns:a16="http://schemas.microsoft.com/office/drawing/2014/main" id="{4823B278-F33A-BA4D-8137-3B83453B03C9}"/>
              </a:ext>
            </a:extLst>
          </p:cNvPr>
          <p:cNvSpPr txBox="1"/>
          <p:nvPr/>
        </p:nvSpPr>
        <p:spPr>
          <a:xfrm>
            <a:off x="1212558" y="842921"/>
            <a:ext cx="313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API</a:t>
            </a:r>
            <a:r>
              <a:rPr lang="zh-CN" altLang="en-US" sz="1600" b="1" dirty="0"/>
              <a:t> 文档</a:t>
            </a:r>
            <a:endParaRPr lang="zh-CN" altLang="en-US" sz="1600" dirty="0"/>
          </a:p>
        </p:txBody>
      </p:sp>
      <p:sp>
        <p:nvSpPr>
          <p:cNvPr id="76" name="文本框 4">
            <a:extLst>
              <a:ext uri="{FF2B5EF4-FFF2-40B4-BE49-F238E27FC236}">
                <a16:creationId xmlns:a16="http://schemas.microsoft.com/office/drawing/2014/main" id="{C606E459-4E51-4D44-8CA9-4942F2D9BD77}"/>
              </a:ext>
            </a:extLst>
          </p:cNvPr>
          <p:cNvSpPr txBox="1"/>
          <p:nvPr/>
        </p:nvSpPr>
        <p:spPr>
          <a:xfrm>
            <a:off x="1217402" y="1140260"/>
            <a:ext cx="3278397" cy="103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50" dirty="0">
                <a:solidFill>
                  <a:schemeClr val="accent3"/>
                </a:solidFill>
              </a:rPr>
              <a:t>可视化的接口文档管理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50" dirty="0">
                <a:solidFill>
                  <a:schemeClr val="accent3"/>
                </a:solidFill>
              </a:rPr>
              <a:t>支持数据结构定义，多接口复用相同数据结构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50" dirty="0">
                <a:solidFill>
                  <a:schemeClr val="accent3"/>
                </a:solidFill>
              </a:rPr>
              <a:t>接口文档完全遵循 </a:t>
            </a:r>
            <a:r>
              <a:rPr lang="en-US" altLang="zh-CN" sz="1050" dirty="0">
                <a:solidFill>
                  <a:schemeClr val="accent3"/>
                </a:solidFill>
              </a:rPr>
              <a:t>OpenAPI</a:t>
            </a:r>
            <a:r>
              <a:rPr lang="zh-CN" altLang="en-US" sz="1050" dirty="0">
                <a:solidFill>
                  <a:schemeClr val="accent3"/>
                </a:solidFill>
              </a:rPr>
              <a:t> 规范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50" dirty="0">
                <a:solidFill>
                  <a:schemeClr val="accent3"/>
                </a:solidFill>
              </a:rPr>
              <a:t>支持在线分享接口文档</a:t>
            </a:r>
            <a:endParaRPr lang="en-US" altLang="zh-CN" sz="1050" dirty="0">
              <a:solidFill>
                <a:schemeClr val="accent3"/>
              </a:solidFill>
            </a:endParaRPr>
          </a:p>
        </p:txBody>
      </p:sp>
      <p:cxnSp>
        <p:nvCxnSpPr>
          <p:cNvPr id="77" name="直接连接符 13">
            <a:extLst>
              <a:ext uri="{FF2B5EF4-FFF2-40B4-BE49-F238E27FC236}">
                <a16:creationId xmlns:a16="http://schemas.microsoft.com/office/drawing/2014/main" id="{1364642E-F00F-5F42-821F-CB8D9C58A1D2}"/>
              </a:ext>
            </a:extLst>
          </p:cNvPr>
          <p:cNvCxnSpPr>
            <a:cxnSpLocks/>
          </p:cNvCxnSpPr>
          <p:nvPr/>
        </p:nvCxnSpPr>
        <p:spPr>
          <a:xfrm flipV="1">
            <a:off x="1066677" y="952891"/>
            <a:ext cx="0" cy="6245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22">
            <a:extLst>
              <a:ext uri="{FF2B5EF4-FFF2-40B4-BE49-F238E27FC236}">
                <a16:creationId xmlns:a16="http://schemas.microsoft.com/office/drawing/2014/main" id="{5929F44C-9A3F-AC49-AE8D-0E991CBB5D2B}"/>
              </a:ext>
            </a:extLst>
          </p:cNvPr>
          <p:cNvSpPr txBox="1"/>
          <p:nvPr/>
        </p:nvSpPr>
        <p:spPr>
          <a:xfrm>
            <a:off x="1212558" y="2933868"/>
            <a:ext cx="313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API</a:t>
            </a:r>
            <a:r>
              <a:rPr lang="zh-CN" altLang="en-US" sz="1600" b="1" dirty="0"/>
              <a:t> 数据 </a:t>
            </a:r>
            <a:r>
              <a:rPr lang="en-US" altLang="zh-CN" sz="1600" b="1" dirty="0"/>
              <a:t>Mock</a:t>
            </a:r>
            <a:endParaRPr lang="zh-CN" altLang="en-US" sz="1600" dirty="0"/>
          </a:p>
        </p:txBody>
      </p:sp>
      <p:sp>
        <p:nvSpPr>
          <p:cNvPr id="79" name="文本框 23">
            <a:extLst>
              <a:ext uri="{FF2B5EF4-FFF2-40B4-BE49-F238E27FC236}">
                <a16:creationId xmlns:a16="http://schemas.microsoft.com/office/drawing/2014/main" id="{E8BA4B46-68F4-A845-841F-79391C336FCA}"/>
              </a:ext>
            </a:extLst>
          </p:cNvPr>
          <p:cNvSpPr txBox="1"/>
          <p:nvPr/>
        </p:nvSpPr>
        <p:spPr>
          <a:xfrm>
            <a:off x="1217402" y="3231207"/>
            <a:ext cx="2960894" cy="103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buFont typeface="+mj-lt"/>
              <a:buAutoNum type="arabicPeriod"/>
              <a:defRPr sz="105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零配置即可 </a:t>
            </a:r>
            <a:r>
              <a:rPr lang="en-US" altLang="zh-CN" dirty="0"/>
              <a:t>Mock </a:t>
            </a:r>
            <a:r>
              <a:rPr lang="zh-CN" altLang="en-US" dirty="0"/>
              <a:t>出非常人性化的数据</a:t>
            </a:r>
          </a:p>
          <a:p>
            <a:r>
              <a:rPr lang="zh-CN" altLang="en-US" dirty="0"/>
              <a:t>内置 </a:t>
            </a:r>
            <a:r>
              <a:rPr lang="en-US" altLang="zh-CN" dirty="0"/>
              <a:t>Mock.js </a:t>
            </a:r>
            <a:r>
              <a:rPr lang="zh-CN" altLang="en-US" dirty="0"/>
              <a:t>规则引擎</a:t>
            </a:r>
          </a:p>
          <a:p>
            <a:r>
              <a:rPr lang="zh-CN" altLang="en-US" dirty="0"/>
              <a:t>支持自定义期望，灵活配置根据不同参数值返回不同数据内容</a:t>
            </a:r>
            <a:endParaRPr lang="en-US" altLang="zh-CN" dirty="0"/>
          </a:p>
        </p:txBody>
      </p:sp>
      <p:cxnSp>
        <p:nvCxnSpPr>
          <p:cNvPr id="80" name="直接连接符 24">
            <a:extLst>
              <a:ext uri="{FF2B5EF4-FFF2-40B4-BE49-F238E27FC236}">
                <a16:creationId xmlns:a16="http://schemas.microsoft.com/office/drawing/2014/main" id="{BC4492E8-8814-754E-8226-E78837A8EFF7}"/>
              </a:ext>
            </a:extLst>
          </p:cNvPr>
          <p:cNvCxnSpPr>
            <a:cxnSpLocks/>
          </p:cNvCxnSpPr>
          <p:nvPr/>
        </p:nvCxnSpPr>
        <p:spPr>
          <a:xfrm flipV="1">
            <a:off x="1066676" y="3043838"/>
            <a:ext cx="0" cy="62453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49">
            <a:extLst>
              <a:ext uri="{FF2B5EF4-FFF2-40B4-BE49-F238E27FC236}">
                <a16:creationId xmlns:a16="http://schemas.microsoft.com/office/drawing/2014/main" id="{2FF34615-B629-8A48-BFCD-27EE1F073A0E}"/>
              </a:ext>
            </a:extLst>
          </p:cNvPr>
          <p:cNvSpPr/>
          <p:nvPr/>
        </p:nvSpPr>
        <p:spPr>
          <a:xfrm>
            <a:off x="443811" y="3111030"/>
            <a:ext cx="444222" cy="444220"/>
          </a:xfrm>
          <a:prstGeom prst="ellipse">
            <a:avLst/>
          </a:prstGeom>
          <a:solidFill>
            <a:schemeClr val="accent6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3" name="文本框 29">
            <a:extLst>
              <a:ext uri="{FF2B5EF4-FFF2-40B4-BE49-F238E27FC236}">
                <a16:creationId xmlns:a16="http://schemas.microsoft.com/office/drawing/2014/main" id="{1EE11E97-F93F-CA46-839C-3C982CE4B0AD}"/>
              </a:ext>
            </a:extLst>
          </p:cNvPr>
          <p:cNvSpPr txBox="1"/>
          <p:nvPr/>
        </p:nvSpPr>
        <p:spPr>
          <a:xfrm>
            <a:off x="5213563" y="805998"/>
            <a:ext cx="294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API</a:t>
            </a:r>
            <a:r>
              <a:rPr lang="zh-CN" altLang="en-US" sz="1600" b="1" dirty="0"/>
              <a:t> 调试</a:t>
            </a:r>
            <a:endParaRPr lang="zh-CN" altLang="en-US" sz="1600" dirty="0"/>
          </a:p>
        </p:txBody>
      </p:sp>
      <p:sp>
        <p:nvSpPr>
          <p:cNvPr id="84" name="文本框 30">
            <a:extLst>
              <a:ext uri="{FF2B5EF4-FFF2-40B4-BE49-F238E27FC236}">
                <a16:creationId xmlns:a16="http://schemas.microsoft.com/office/drawing/2014/main" id="{E66E90AD-695E-594F-B668-6261CEAA3BAE}"/>
              </a:ext>
            </a:extLst>
          </p:cNvPr>
          <p:cNvSpPr txBox="1"/>
          <p:nvPr/>
        </p:nvSpPr>
        <p:spPr>
          <a:xfrm>
            <a:off x="5218408" y="1103337"/>
            <a:ext cx="2719094" cy="103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buFont typeface="+mj-lt"/>
              <a:buAutoNum type="arabicPeriod"/>
              <a:defRPr sz="1050">
                <a:solidFill>
                  <a:schemeClr val="accent3"/>
                </a:solidFill>
              </a:defRPr>
            </a:lvl1pPr>
          </a:lstStyle>
          <a:p>
            <a:r>
              <a:rPr lang="en-US" altLang="zh-CN" dirty="0"/>
              <a:t>Postman </a:t>
            </a:r>
            <a:r>
              <a:rPr lang="zh-CN" altLang="en-US" dirty="0"/>
              <a:t>有的功能</a:t>
            </a:r>
            <a:r>
              <a:rPr lang="en-US" altLang="zh-CN" dirty="0"/>
              <a:t>Apifox </a:t>
            </a:r>
            <a:r>
              <a:rPr lang="zh-CN" altLang="en-US" dirty="0"/>
              <a:t>都有，并且更好用</a:t>
            </a:r>
          </a:p>
          <a:p>
            <a:r>
              <a:rPr lang="zh-CN" altLang="en-US" dirty="0"/>
              <a:t>自动校验数据结构，自动发现接口返回异常</a:t>
            </a:r>
            <a:endParaRPr lang="en-US" altLang="zh-CN" dirty="0"/>
          </a:p>
        </p:txBody>
      </p:sp>
      <p:cxnSp>
        <p:nvCxnSpPr>
          <p:cNvPr id="85" name="直接连接符 31">
            <a:extLst>
              <a:ext uri="{FF2B5EF4-FFF2-40B4-BE49-F238E27FC236}">
                <a16:creationId xmlns:a16="http://schemas.microsoft.com/office/drawing/2014/main" id="{786047FC-C5F0-7345-B8D0-E13E350FF0E1}"/>
              </a:ext>
            </a:extLst>
          </p:cNvPr>
          <p:cNvCxnSpPr>
            <a:cxnSpLocks/>
          </p:cNvCxnSpPr>
          <p:nvPr/>
        </p:nvCxnSpPr>
        <p:spPr>
          <a:xfrm flipV="1">
            <a:off x="5067681" y="915968"/>
            <a:ext cx="0" cy="62453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55">
            <a:extLst>
              <a:ext uri="{FF2B5EF4-FFF2-40B4-BE49-F238E27FC236}">
                <a16:creationId xmlns:a16="http://schemas.microsoft.com/office/drawing/2014/main" id="{0B3F2625-1731-C547-8B3B-810D4887174B}"/>
              </a:ext>
            </a:extLst>
          </p:cNvPr>
          <p:cNvSpPr/>
          <p:nvPr/>
        </p:nvSpPr>
        <p:spPr>
          <a:xfrm>
            <a:off x="4444816" y="983160"/>
            <a:ext cx="444222" cy="444220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88" name="文本框 36">
            <a:extLst>
              <a:ext uri="{FF2B5EF4-FFF2-40B4-BE49-F238E27FC236}">
                <a16:creationId xmlns:a16="http://schemas.microsoft.com/office/drawing/2014/main" id="{16F26CD0-CF3F-0B4C-80D2-B0AE83939E7B}"/>
              </a:ext>
            </a:extLst>
          </p:cNvPr>
          <p:cNvSpPr txBox="1"/>
          <p:nvPr/>
        </p:nvSpPr>
        <p:spPr>
          <a:xfrm>
            <a:off x="5214327" y="2864825"/>
            <a:ext cx="3966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CI </a:t>
            </a:r>
            <a:r>
              <a:rPr lang="zh-CN" altLang="en-US" sz="1600" b="1" dirty="0"/>
              <a:t>持续集成</a:t>
            </a:r>
            <a:endParaRPr lang="zh-CN" altLang="en-US" sz="1600" dirty="0"/>
          </a:p>
        </p:txBody>
      </p:sp>
      <p:sp>
        <p:nvSpPr>
          <p:cNvPr id="89" name="文本框 37">
            <a:extLst>
              <a:ext uri="{FF2B5EF4-FFF2-40B4-BE49-F238E27FC236}">
                <a16:creationId xmlns:a16="http://schemas.microsoft.com/office/drawing/2014/main" id="{F037AFAF-AACE-F94E-B728-EDBF45C32AD5}"/>
              </a:ext>
            </a:extLst>
          </p:cNvPr>
          <p:cNvSpPr txBox="1"/>
          <p:nvPr/>
        </p:nvSpPr>
        <p:spPr>
          <a:xfrm>
            <a:off x="5218406" y="3194284"/>
            <a:ext cx="2719091" cy="79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buFont typeface="+mj-lt"/>
              <a:buAutoNum type="arabicPeriod"/>
              <a:defRPr sz="105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支持命令行方式运行接口测试 </a:t>
            </a:r>
            <a:r>
              <a:rPr lang="en-US" altLang="zh-CN" dirty="0"/>
              <a:t>(Apifox CLI)</a:t>
            </a:r>
            <a:endParaRPr lang="zh-CN" altLang="en-US" dirty="0"/>
          </a:p>
          <a:p>
            <a:r>
              <a:rPr lang="zh-CN" altLang="en-US" dirty="0"/>
              <a:t>支持集成 </a:t>
            </a:r>
            <a:r>
              <a:rPr lang="en-US" altLang="zh-CN" dirty="0"/>
              <a:t>Jenkins </a:t>
            </a:r>
            <a:r>
              <a:rPr lang="zh-CN" altLang="en-US" dirty="0"/>
              <a:t>等持续集成工具</a:t>
            </a:r>
            <a:endParaRPr lang="en-US" altLang="zh-CN" dirty="0"/>
          </a:p>
        </p:txBody>
      </p:sp>
      <p:cxnSp>
        <p:nvCxnSpPr>
          <p:cNvPr id="90" name="直接连接符 38">
            <a:extLst>
              <a:ext uri="{FF2B5EF4-FFF2-40B4-BE49-F238E27FC236}">
                <a16:creationId xmlns:a16="http://schemas.microsoft.com/office/drawing/2014/main" id="{885F2648-76F9-9146-9D89-6287EB17E126}"/>
              </a:ext>
            </a:extLst>
          </p:cNvPr>
          <p:cNvCxnSpPr>
            <a:cxnSpLocks/>
          </p:cNvCxnSpPr>
          <p:nvPr/>
        </p:nvCxnSpPr>
        <p:spPr>
          <a:xfrm flipV="1">
            <a:off x="5067680" y="3006915"/>
            <a:ext cx="0" cy="6245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椭圆 61">
            <a:extLst>
              <a:ext uri="{FF2B5EF4-FFF2-40B4-BE49-F238E27FC236}">
                <a16:creationId xmlns:a16="http://schemas.microsoft.com/office/drawing/2014/main" id="{D28467C3-BF88-3542-A9C2-94D2BD3F647F}"/>
              </a:ext>
            </a:extLst>
          </p:cNvPr>
          <p:cNvSpPr/>
          <p:nvPr/>
        </p:nvSpPr>
        <p:spPr>
          <a:xfrm>
            <a:off x="4444815" y="3074107"/>
            <a:ext cx="444222" cy="444220"/>
          </a:xfrm>
          <a:prstGeom prst="ellipse">
            <a:avLst/>
          </a:prstGeom>
          <a:solidFill>
            <a:schemeClr val="accent5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2" name="任意多边形 62">
            <a:extLst>
              <a:ext uri="{FF2B5EF4-FFF2-40B4-BE49-F238E27FC236}">
                <a16:creationId xmlns:a16="http://schemas.microsoft.com/office/drawing/2014/main" id="{A71B771C-67F4-FB4F-A991-C11B1DDD7400}"/>
              </a:ext>
            </a:extLst>
          </p:cNvPr>
          <p:cNvSpPr/>
          <p:nvPr/>
        </p:nvSpPr>
        <p:spPr bwMode="auto">
          <a:xfrm>
            <a:off x="4573161" y="3193437"/>
            <a:ext cx="187529" cy="205561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93" name="椭圆 5">
            <a:extLst>
              <a:ext uri="{FF2B5EF4-FFF2-40B4-BE49-F238E27FC236}">
                <a16:creationId xmlns:a16="http://schemas.microsoft.com/office/drawing/2014/main" id="{C9199AF7-0D2E-AD4E-B22B-EC12770DF1E5}"/>
              </a:ext>
            </a:extLst>
          </p:cNvPr>
          <p:cNvSpPr/>
          <p:nvPr/>
        </p:nvSpPr>
        <p:spPr>
          <a:xfrm>
            <a:off x="8151684" y="988612"/>
            <a:ext cx="442800" cy="444220"/>
          </a:xfrm>
          <a:prstGeom prst="ellipse">
            <a:avLst/>
          </a:prstGeom>
          <a:solidFill>
            <a:schemeClr val="accent6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5" name="文本框 3">
            <a:extLst>
              <a:ext uri="{FF2B5EF4-FFF2-40B4-BE49-F238E27FC236}">
                <a16:creationId xmlns:a16="http://schemas.microsoft.com/office/drawing/2014/main" id="{A9219F3A-6EA4-FB4F-AD4C-68D0DBA417A5}"/>
              </a:ext>
            </a:extLst>
          </p:cNvPr>
          <p:cNvSpPr txBox="1"/>
          <p:nvPr/>
        </p:nvSpPr>
        <p:spPr>
          <a:xfrm>
            <a:off x="8920430" y="811450"/>
            <a:ext cx="291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API</a:t>
            </a:r>
            <a:r>
              <a:rPr lang="zh-CN" altLang="en-US" sz="1600" b="1" dirty="0"/>
              <a:t> 自动化测试</a:t>
            </a:r>
            <a:endParaRPr lang="zh-CN" altLang="en-US" sz="1600" dirty="0"/>
          </a:p>
        </p:txBody>
      </p:sp>
      <p:sp>
        <p:nvSpPr>
          <p:cNvPr id="96" name="文本框 4">
            <a:extLst>
              <a:ext uri="{FF2B5EF4-FFF2-40B4-BE49-F238E27FC236}">
                <a16:creationId xmlns:a16="http://schemas.microsoft.com/office/drawing/2014/main" id="{9A593E16-0630-3F4F-BA50-0C8354E1B57D}"/>
              </a:ext>
            </a:extLst>
          </p:cNvPr>
          <p:cNvSpPr txBox="1"/>
          <p:nvPr/>
        </p:nvSpPr>
        <p:spPr>
          <a:xfrm>
            <a:off x="8925274" y="1108789"/>
            <a:ext cx="3050827" cy="1274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buFont typeface="+mj-lt"/>
              <a:buAutoNum type="arabicPeriod"/>
              <a:defRPr sz="105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完善的接口场景测试功能</a:t>
            </a:r>
          </a:p>
          <a:p>
            <a:r>
              <a:rPr lang="zh-CN" altLang="en-US" dirty="0"/>
              <a:t>可视化的断言、提取变量功能</a:t>
            </a:r>
          </a:p>
          <a:p>
            <a:r>
              <a:rPr lang="zh-CN" altLang="en-US" dirty="0"/>
              <a:t>支持自定义前置</a:t>
            </a:r>
            <a:r>
              <a:rPr lang="en-US" altLang="zh-CN" dirty="0"/>
              <a:t>/</a:t>
            </a:r>
            <a:r>
              <a:rPr lang="zh-CN" altLang="en-US" dirty="0"/>
              <a:t>后置脚本，脚本语法 </a:t>
            </a:r>
            <a:r>
              <a:rPr lang="en-US" altLang="zh-CN" dirty="0"/>
              <a:t>100% </a:t>
            </a:r>
            <a:r>
              <a:rPr lang="zh-CN" altLang="en-US" dirty="0"/>
              <a:t>兼容 </a:t>
            </a:r>
            <a:r>
              <a:rPr lang="en-US" altLang="zh-CN" dirty="0"/>
              <a:t>Postman</a:t>
            </a:r>
            <a:endParaRPr lang="zh-CN" altLang="en-US" dirty="0"/>
          </a:p>
          <a:p>
            <a:r>
              <a:rPr lang="zh-CN" altLang="en-US" dirty="0"/>
              <a:t>支持调用其他编程语言代码</a:t>
            </a:r>
            <a:endParaRPr lang="en-US" altLang="zh-CN" dirty="0"/>
          </a:p>
        </p:txBody>
      </p:sp>
      <p:cxnSp>
        <p:nvCxnSpPr>
          <p:cNvPr id="97" name="直接连接符 13">
            <a:extLst>
              <a:ext uri="{FF2B5EF4-FFF2-40B4-BE49-F238E27FC236}">
                <a16:creationId xmlns:a16="http://schemas.microsoft.com/office/drawing/2014/main" id="{65CF4D08-F32E-894E-A87F-5224CC16387A}"/>
              </a:ext>
            </a:extLst>
          </p:cNvPr>
          <p:cNvCxnSpPr>
            <a:cxnSpLocks/>
          </p:cNvCxnSpPr>
          <p:nvPr/>
        </p:nvCxnSpPr>
        <p:spPr>
          <a:xfrm flipV="1">
            <a:off x="8774549" y="921420"/>
            <a:ext cx="0" cy="62453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22">
            <a:extLst>
              <a:ext uri="{FF2B5EF4-FFF2-40B4-BE49-F238E27FC236}">
                <a16:creationId xmlns:a16="http://schemas.microsoft.com/office/drawing/2014/main" id="{88084CB8-FA31-9544-93AD-1EF601A2D19B}"/>
              </a:ext>
            </a:extLst>
          </p:cNvPr>
          <p:cNvSpPr txBox="1"/>
          <p:nvPr/>
        </p:nvSpPr>
        <p:spPr>
          <a:xfrm>
            <a:off x="8920430" y="2902397"/>
            <a:ext cx="291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数据库操作</a:t>
            </a:r>
            <a:endParaRPr lang="zh-CN" altLang="en-US" sz="1600" dirty="0"/>
          </a:p>
        </p:txBody>
      </p:sp>
      <p:sp>
        <p:nvSpPr>
          <p:cNvPr id="99" name="文本框 23">
            <a:extLst>
              <a:ext uri="{FF2B5EF4-FFF2-40B4-BE49-F238E27FC236}">
                <a16:creationId xmlns:a16="http://schemas.microsoft.com/office/drawing/2014/main" id="{F40A46AF-F446-7B42-AB38-32A662192BE5}"/>
              </a:ext>
            </a:extLst>
          </p:cNvPr>
          <p:cNvSpPr txBox="1"/>
          <p:nvPr/>
        </p:nvSpPr>
        <p:spPr>
          <a:xfrm>
            <a:off x="8925274" y="3199736"/>
            <a:ext cx="2755363" cy="103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buFont typeface="+mj-lt"/>
              <a:buAutoNum type="arabicPeriod"/>
              <a:defRPr sz="105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支持读取数据库数据，作为接口请求参数使用</a:t>
            </a:r>
          </a:p>
          <a:p>
            <a:r>
              <a:rPr lang="zh-CN" altLang="en-US" dirty="0"/>
              <a:t>支持读取数据库数据，用来校验</a:t>
            </a:r>
            <a:r>
              <a:rPr lang="en-US" altLang="zh-CN" dirty="0"/>
              <a:t>(</a:t>
            </a:r>
            <a:r>
              <a:rPr lang="zh-CN" altLang="en-US" dirty="0"/>
              <a:t>断言</a:t>
            </a:r>
            <a:r>
              <a:rPr lang="en-US" altLang="zh-CN" dirty="0"/>
              <a:t>)</a:t>
            </a:r>
            <a:r>
              <a:rPr lang="zh-CN" altLang="en-US" dirty="0"/>
              <a:t>接口请求是否成功</a:t>
            </a:r>
            <a:endParaRPr lang="en-US" altLang="zh-CN" dirty="0"/>
          </a:p>
        </p:txBody>
      </p:sp>
      <p:cxnSp>
        <p:nvCxnSpPr>
          <p:cNvPr id="100" name="直接连接符 24">
            <a:extLst>
              <a:ext uri="{FF2B5EF4-FFF2-40B4-BE49-F238E27FC236}">
                <a16:creationId xmlns:a16="http://schemas.microsoft.com/office/drawing/2014/main" id="{00368C90-5B19-B349-A0CE-852296806A35}"/>
              </a:ext>
            </a:extLst>
          </p:cNvPr>
          <p:cNvCxnSpPr>
            <a:cxnSpLocks/>
          </p:cNvCxnSpPr>
          <p:nvPr/>
        </p:nvCxnSpPr>
        <p:spPr>
          <a:xfrm flipV="1">
            <a:off x="8774548" y="3012367"/>
            <a:ext cx="0" cy="62453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椭圆 49">
            <a:extLst>
              <a:ext uri="{FF2B5EF4-FFF2-40B4-BE49-F238E27FC236}">
                <a16:creationId xmlns:a16="http://schemas.microsoft.com/office/drawing/2014/main" id="{B16F5F00-2B0A-634B-A516-943A6ED91AF6}"/>
              </a:ext>
            </a:extLst>
          </p:cNvPr>
          <p:cNvSpPr/>
          <p:nvPr/>
        </p:nvSpPr>
        <p:spPr>
          <a:xfrm>
            <a:off x="8151683" y="3079559"/>
            <a:ext cx="442800" cy="444220"/>
          </a:xfrm>
          <a:prstGeom prst="ellipse">
            <a:avLst/>
          </a:prstGeom>
          <a:solidFill>
            <a:schemeClr val="accent4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3" name="椭圆 5">
            <a:extLst>
              <a:ext uri="{FF2B5EF4-FFF2-40B4-BE49-F238E27FC236}">
                <a16:creationId xmlns:a16="http://schemas.microsoft.com/office/drawing/2014/main" id="{E23AFC7A-8443-094E-825B-0C7550056B78}"/>
              </a:ext>
            </a:extLst>
          </p:cNvPr>
          <p:cNvSpPr/>
          <p:nvPr/>
        </p:nvSpPr>
        <p:spPr>
          <a:xfrm>
            <a:off x="392828" y="5210445"/>
            <a:ext cx="444222" cy="444220"/>
          </a:xfrm>
          <a:prstGeom prst="ellipse">
            <a:avLst/>
          </a:prstGeom>
          <a:solidFill>
            <a:schemeClr val="accent4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4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5" name="文本框 3">
            <a:extLst>
              <a:ext uri="{FF2B5EF4-FFF2-40B4-BE49-F238E27FC236}">
                <a16:creationId xmlns:a16="http://schemas.microsoft.com/office/drawing/2014/main" id="{3CF7C7AE-2CD9-E048-BD31-4C1010728F90}"/>
              </a:ext>
            </a:extLst>
          </p:cNvPr>
          <p:cNvSpPr txBox="1"/>
          <p:nvPr/>
        </p:nvSpPr>
        <p:spPr>
          <a:xfrm>
            <a:off x="1161574" y="5033283"/>
            <a:ext cx="313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自动生成代码</a:t>
            </a:r>
            <a:endParaRPr lang="zh-CN" altLang="en-US" sz="1600" dirty="0"/>
          </a:p>
        </p:txBody>
      </p:sp>
      <p:sp>
        <p:nvSpPr>
          <p:cNvPr id="106" name="文本框 4">
            <a:extLst>
              <a:ext uri="{FF2B5EF4-FFF2-40B4-BE49-F238E27FC236}">
                <a16:creationId xmlns:a16="http://schemas.microsoft.com/office/drawing/2014/main" id="{0A842825-B7BA-2D45-B553-152AFC7C85C9}"/>
              </a:ext>
            </a:extLst>
          </p:cNvPr>
          <p:cNvSpPr txBox="1"/>
          <p:nvPr/>
        </p:nvSpPr>
        <p:spPr>
          <a:xfrm>
            <a:off x="1166418" y="5330622"/>
            <a:ext cx="3278397" cy="103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buFont typeface="+mj-lt"/>
              <a:buAutoNum type="arabicPeriod"/>
              <a:defRPr sz="105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根据接口</a:t>
            </a:r>
            <a:r>
              <a:rPr lang="en-US" altLang="zh-CN" dirty="0"/>
              <a:t>/</a:t>
            </a:r>
            <a:r>
              <a:rPr lang="zh-CN" altLang="en-US" dirty="0"/>
              <a:t>模型定义，自动生成各种语言</a:t>
            </a:r>
            <a:r>
              <a:rPr lang="en-US" altLang="zh-CN" dirty="0"/>
              <a:t>/</a:t>
            </a:r>
            <a:r>
              <a:rPr lang="zh-CN" altLang="en-US" dirty="0"/>
              <a:t>框架的业务代码和接口请求代码</a:t>
            </a:r>
          </a:p>
          <a:p>
            <a:r>
              <a:rPr lang="zh-CN" altLang="en-US" dirty="0"/>
              <a:t>支持等 </a:t>
            </a:r>
            <a:r>
              <a:rPr lang="en-US" altLang="zh-CN" dirty="0"/>
              <a:t>130 </a:t>
            </a:r>
            <a:r>
              <a:rPr lang="zh-CN" altLang="en-US" dirty="0"/>
              <a:t>种编程语言及框架</a:t>
            </a:r>
          </a:p>
          <a:p>
            <a:r>
              <a:rPr lang="zh-CN" altLang="en-US" dirty="0"/>
              <a:t>支持自定义代码模板，满足各种个性化的需求</a:t>
            </a:r>
            <a:endParaRPr lang="en-US" altLang="zh-CN" dirty="0"/>
          </a:p>
        </p:txBody>
      </p:sp>
      <p:cxnSp>
        <p:nvCxnSpPr>
          <p:cNvPr id="107" name="直接连接符 13">
            <a:extLst>
              <a:ext uri="{FF2B5EF4-FFF2-40B4-BE49-F238E27FC236}">
                <a16:creationId xmlns:a16="http://schemas.microsoft.com/office/drawing/2014/main" id="{E31EA604-46F0-0D41-9E95-53C0482AFD95}"/>
              </a:ext>
            </a:extLst>
          </p:cNvPr>
          <p:cNvCxnSpPr>
            <a:cxnSpLocks/>
          </p:cNvCxnSpPr>
          <p:nvPr/>
        </p:nvCxnSpPr>
        <p:spPr>
          <a:xfrm flipV="1">
            <a:off x="1015693" y="5143253"/>
            <a:ext cx="0" cy="62453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29">
            <a:extLst>
              <a:ext uri="{FF2B5EF4-FFF2-40B4-BE49-F238E27FC236}">
                <a16:creationId xmlns:a16="http://schemas.microsoft.com/office/drawing/2014/main" id="{87C44CFE-2AFF-BF40-921B-1BD07A694700}"/>
              </a:ext>
            </a:extLst>
          </p:cNvPr>
          <p:cNvSpPr txBox="1"/>
          <p:nvPr/>
        </p:nvSpPr>
        <p:spPr>
          <a:xfrm>
            <a:off x="5162579" y="4996360"/>
            <a:ext cx="2942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数据导入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导出</a:t>
            </a:r>
            <a:endParaRPr lang="zh-CN" altLang="en-US" sz="1600" dirty="0"/>
          </a:p>
        </p:txBody>
      </p:sp>
      <p:sp>
        <p:nvSpPr>
          <p:cNvPr id="109" name="文本框 30">
            <a:extLst>
              <a:ext uri="{FF2B5EF4-FFF2-40B4-BE49-F238E27FC236}">
                <a16:creationId xmlns:a16="http://schemas.microsoft.com/office/drawing/2014/main" id="{752362EC-8C0C-1C4B-9586-07FDC38BC29D}"/>
              </a:ext>
            </a:extLst>
          </p:cNvPr>
          <p:cNvSpPr txBox="1"/>
          <p:nvPr/>
        </p:nvSpPr>
        <p:spPr>
          <a:xfrm>
            <a:off x="5167424" y="5293699"/>
            <a:ext cx="2719094" cy="103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buFont typeface="+mj-lt"/>
              <a:buAutoNum type="arabicPeriod"/>
              <a:defRPr sz="105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支持导出 </a:t>
            </a:r>
            <a:r>
              <a:rPr lang="en-US" altLang="zh-CN" dirty="0"/>
              <a:t>OpenAPI (Swagger)</a:t>
            </a:r>
            <a:r>
              <a:rPr lang="zh-CN" altLang="en-US" dirty="0"/>
              <a:t>、</a:t>
            </a:r>
            <a:r>
              <a:rPr lang="en-US" altLang="zh-CN" dirty="0"/>
              <a:t>Markdown</a:t>
            </a:r>
            <a:r>
              <a:rPr lang="zh-CN" altLang="en-US" dirty="0"/>
              <a:t>、</a:t>
            </a:r>
            <a:r>
              <a:rPr lang="en-US" altLang="zh-CN" dirty="0"/>
              <a:t>Html </a:t>
            </a:r>
            <a:r>
              <a:rPr lang="zh-CN" altLang="en-US" dirty="0"/>
              <a:t>等数据格式</a:t>
            </a:r>
          </a:p>
          <a:p>
            <a:r>
              <a:rPr lang="zh-CN" altLang="en-US" dirty="0"/>
              <a:t>支持导入 </a:t>
            </a:r>
            <a:r>
              <a:rPr lang="en-US" altLang="zh-CN" dirty="0"/>
              <a:t>OpenAPI (Swagger)</a:t>
            </a:r>
            <a:r>
              <a:rPr lang="zh-CN" altLang="en-US" dirty="0"/>
              <a:t>、</a:t>
            </a:r>
            <a:r>
              <a:rPr lang="en-US" altLang="zh-CN" dirty="0"/>
              <a:t>Postman</a:t>
            </a:r>
            <a:r>
              <a:rPr lang="zh-CN" altLang="en-US" dirty="0"/>
              <a:t> 等 </a:t>
            </a:r>
            <a:r>
              <a:rPr lang="en-US" altLang="zh-CN" dirty="0"/>
              <a:t>10</a:t>
            </a:r>
            <a:r>
              <a:rPr lang="zh-CN" altLang="en-US" dirty="0"/>
              <a:t> 多种数据格式</a:t>
            </a:r>
            <a:endParaRPr lang="en-US" altLang="zh-CN" dirty="0"/>
          </a:p>
        </p:txBody>
      </p:sp>
      <p:cxnSp>
        <p:nvCxnSpPr>
          <p:cNvPr id="110" name="直接连接符 31">
            <a:extLst>
              <a:ext uri="{FF2B5EF4-FFF2-40B4-BE49-F238E27FC236}">
                <a16:creationId xmlns:a16="http://schemas.microsoft.com/office/drawing/2014/main" id="{C1258843-4D29-024A-A74F-656D8D06C24D}"/>
              </a:ext>
            </a:extLst>
          </p:cNvPr>
          <p:cNvCxnSpPr>
            <a:cxnSpLocks/>
          </p:cNvCxnSpPr>
          <p:nvPr/>
        </p:nvCxnSpPr>
        <p:spPr>
          <a:xfrm flipV="1">
            <a:off x="5016697" y="5106330"/>
            <a:ext cx="0" cy="62453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椭圆 55">
            <a:extLst>
              <a:ext uri="{FF2B5EF4-FFF2-40B4-BE49-F238E27FC236}">
                <a16:creationId xmlns:a16="http://schemas.microsoft.com/office/drawing/2014/main" id="{17452ABB-54E4-6D4B-9890-96632DC28A0B}"/>
              </a:ext>
            </a:extLst>
          </p:cNvPr>
          <p:cNvSpPr/>
          <p:nvPr/>
        </p:nvSpPr>
        <p:spPr>
          <a:xfrm>
            <a:off x="4393832" y="5173522"/>
            <a:ext cx="444222" cy="444220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3" name="椭圆 5">
            <a:extLst>
              <a:ext uri="{FF2B5EF4-FFF2-40B4-BE49-F238E27FC236}">
                <a16:creationId xmlns:a16="http://schemas.microsoft.com/office/drawing/2014/main" id="{210FF583-A13A-4847-98B9-6F885DEFD0A8}"/>
              </a:ext>
            </a:extLst>
          </p:cNvPr>
          <p:cNvSpPr/>
          <p:nvPr/>
        </p:nvSpPr>
        <p:spPr>
          <a:xfrm>
            <a:off x="8100700" y="5178974"/>
            <a:ext cx="442800" cy="444220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5" name="文本框 3">
            <a:extLst>
              <a:ext uri="{FF2B5EF4-FFF2-40B4-BE49-F238E27FC236}">
                <a16:creationId xmlns:a16="http://schemas.microsoft.com/office/drawing/2014/main" id="{6ADA4B09-5388-F149-AA7D-52C9EDB86AA2}"/>
              </a:ext>
            </a:extLst>
          </p:cNvPr>
          <p:cNvSpPr txBox="1"/>
          <p:nvPr/>
        </p:nvSpPr>
        <p:spPr>
          <a:xfrm>
            <a:off x="8869446" y="5001812"/>
            <a:ext cx="291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团队协作</a:t>
            </a:r>
            <a:endParaRPr lang="zh-CN" altLang="en-US" sz="1600" dirty="0"/>
          </a:p>
        </p:txBody>
      </p:sp>
      <p:sp>
        <p:nvSpPr>
          <p:cNvPr id="116" name="文本框 4">
            <a:extLst>
              <a:ext uri="{FF2B5EF4-FFF2-40B4-BE49-F238E27FC236}">
                <a16:creationId xmlns:a16="http://schemas.microsoft.com/office/drawing/2014/main" id="{A8C581B0-5B1E-9547-B167-058121E3EC1A}"/>
              </a:ext>
            </a:extLst>
          </p:cNvPr>
          <p:cNvSpPr txBox="1"/>
          <p:nvPr/>
        </p:nvSpPr>
        <p:spPr>
          <a:xfrm>
            <a:off x="8874290" y="5299151"/>
            <a:ext cx="3050827" cy="79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28600" indent="-228600">
              <a:lnSpc>
                <a:spcPct val="150000"/>
              </a:lnSpc>
              <a:buFont typeface="+mj-lt"/>
              <a:buAutoNum type="arabicPeriod"/>
              <a:defRPr sz="1050">
                <a:solidFill>
                  <a:schemeClr val="accent3"/>
                </a:solidFill>
              </a:defRPr>
            </a:lvl1pPr>
          </a:lstStyle>
          <a:p>
            <a:r>
              <a:rPr lang="zh-CN" altLang="en-US" dirty="0"/>
              <a:t>接口数据云端同步，实时更新</a:t>
            </a:r>
          </a:p>
          <a:p>
            <a:r>
              <a:rPr lang="zh-CN" altLang="en-US" dirty="0"/>
              <a:t>成熟的团队</a:t>
            </a:r>
            <a:r>
              <a:rPr lang="en-US" altLang="zh-CN" dirty="0"/>
              <a:t>/</a:t>
            </a:r>
            <a:r>
              <a:rPr lang="zh-CN" altLang="en-US" dirty="0"/>
              <a:t>项目权限管理，满足各类企业的需求</a:t>
            </a:r>
            <a:endParaRPr lang="en-US" altLang="zh-CN" dirty="0"/>
          </a:p>
        </p:txBody>
      </p:sp>
      <p:cxnSp>
        <p:nvCxnSpPr>
          <p:cNvPr id="117" name="直接连接符 13">
            <a:extLst>
              <a:ext uri="{FF2B5EF4-FFF2-40B4-BE49-F238E27FC236}">
                <a16:creationId xmlns:a16="http://schemas.microsoft.com/office/drawing/2014/main" id="{4D2BE786-BB39-A24C-8B3B-B4418DDA5343}"/>
              </a:ext>
            </a:extLst>
          </p:cNvPr>
          <p:cNvCxnSpPr>
            <a:cxnSpLocks/>
          </p:cNvCxnSpPr>
          <p:nvPr/>
        </p:nvCxnSpPr>
        <p:spPr>
          <a:xfrm flipV="1">
            <a:off x="8723565" y="5111782"/>
            <a:ext cx="0" cy="6245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ransfer-cloud-interface-symbol_39910">
            <a:extLst>
              <a:ext uri="{FF2B5EF4-FFF2-40B4-BE49-F238E27FC236}">
                <a16:creationId xmlns:a16="http://schemas.microsoft.com/office/drawing/2014/main" id="{B143A08A-4FC7-A746-B132-C10401C25631}"/>
              </a:ext>
            </a:extLst>
          </p:cNvPr>
          <p:cNvSpPr/>
          <p:nvPr/>
        </p:nvSpPr>
        <p:spPr>
          <a:xfrm>
            <a:off x="563141" y="3261344"/>
            <a:ext cx="205561" cy="167112"/>
          </a:xfrm>
          <a:custGeom>
            <a:avLst/>
            <a:gdLst>
              <a:gd name="connsiteX0" fmla="*/ 390482 w 564166"/>
              <a:gd name="connsiteY0" fmla="*/ 307997 h 458643"/>
              <a:gd name="connsiteX1" fmla="*/ 403395 w 564166"/>
              <a:gd name="connsiteY1" fmla="*/ 307997 h 458643"/>
              <a:gd name="connsiteX2" fmla="*/ 439265 w 564166"/>
              <a:gd name="connsiteY2" fmla="*/ 353908 h 458643"/>
              <a:gd name="connsiteX3" fmla="*/ 434961 w 564166"/>
              <a:gd name="connsiteY3" fmla="*/ 361082 h 458643"/>
              <a:gd name="connsiteX4" fmla="*/ 419178 w 564166"/>
              <a:gd name="connsiteY4" fmla="*/ 361082 h 458643"/>
              <a:gd name="connsiteX5" fmla="*/ 492353 w 564166"/>
              <a:gd name="connsiteY5" fmla="*/ 419905 h 458643"/>
              <a:gd name="connsiteX6" fmla="*/ 512440 w 564166"/>
              <a:gd name="connsiteY6" fmla="*/ 438557 h 458643"/>
              <a:gd name="connsiteX7" fmla="*/ 492353 w 564166"/>
              <a:gd name="connsiteY7" fmla="*/ 458643 h 458643"/>
              <a:gd name="connsiteX8" fmla="*/ 379004 w 564166"/>
              <a:gd name="connsiteY8" fmla="*/ 361082 h 458643"/>
              <a:gd name="connsiteX9" fmla="*/ 358916 w 564166"/>
              <a:gd name="connsiteY9" fmla="*/ 361082 h 458643"/>
              <a:gd name="connsiteX10" fmla="*/ 354612 w 564166"/>
              <a:gd name="connsiteY10" fmla="*/ 353908 h 458643"/>
              <a:gd name="connsiteX11" fmla="*/ 277051 w 564166"/>
              <a:gd name="connsiteY11" fmla="*/ 307997 h 458643"/>
              <a:gd name="connsiteX12" fmla="*/ 288553 w 564166"/>
              <a:gd name="connsiteY12" fmla="*/ 307997 h 458643"/>
              <a:gd name="connsiteX13" fmla="*/ 324497 w 564166"/>
              <a:gd name="connsiteY13" fmla="*/ 353908 h 458643"/>
              <a:gd name="connsiteX14" fmla="*/ 320183 w 564166"/>
              <a:gd name="connsiteY14" fmla="*/ 361082 h 458643"/>
              <a:gd name="connsiteX15" fmla="*/ 301493 w 564166"/>
              <a:gd name="connsiteY15" fmla="*/ 361082 h 458643"/>
              <a:gd name="connsiteX16" fmla="*/ 301493 w 564166"/>
              <a:gd name="connsiteY16" fmla="*/ 438557 h 458643"/>
              <a:gd name="connsiteX17" fmla="*/ 282802 w 564166"/>
              <a:gd name="connsiteY17" fmla="*/ 458643 h 458643"/>
              <a:gd name="connsiteX18" fmla="*/ 262673 w 564166"/>
              <a:gd name="connsiteY18" fmla="*/ 438557 h 458643"/>
              <a:gd name="connsiteX19" fmla="*/ 262673 w 564166"/>
              <a:gd name="connsiteY19" fmla="*/ 361082 h 458643"/>
              <a:gd name="connsiteX20" fmla="*/ 243982 w 564166"/>
              <a:gd name="connsiteY20" fmla="*/ 361082 h 458643"/>
              <a:gd name="connsiteX21" fmla="*/ 239669 w 564166"/>
              <a:gd name="connsiteY21" fmla="*/ 353908 h 458643"/>
              <a:gd name="connsiteX22" fmla="*/ 162189 w 564166"/>
              <a:gd name="connsiteY22" fmla="*/ 307997 h 458643"/>
              <a:gd name="connsiteX23" fmla="*/ 173671 w 564166"/>
              <a:gd name="connsiteY23" fmla="*/ 307997 h 458643"/>
              <a:gd name="connsiteX24" fmla="*/ 209554 w 564166"/>
              <a:gd name="connsiteY24" fmla="*/ 353908 h 458643"/>
              <a:gd name="connsiteX25" fmla="*/ 205248 w 564166"/>
              <a:gd name="connsiteY25" fmla="*/ 361082 h 458643"/>
              <a:gd name="connsiteX26" fmla="*/ 185154 w 564166"/>
              <a:gd name="connsiteY26" fmla="*/ 361082 h 458643"/>
              <a:gd name="connsiteX27" fmla="*/ 71765 w 564166"/>
              <a:gd name="connsiteY27" fmla="*/ 458643 h 458643"/>
              <a:gd name="connsiteX28" fmla="*/ 53106 w 564166"/>
              <a:gd name="connsiteY28" fmla="*/ 438557 h 458643"/>
              <a:gd name="connsiteX29" fmla="*/ 71765 w 564166"/>
              <a:gd name="connsiteY29" fmla="*/ 419905 h 458643"/>
              <a:gd name="connsiteX30" fmla="*/ 146401 w 564166"/>
              <a:gd name="connsiteY30" fmla="*/ 361082 h 458643"/>
              <a:gd name="connsiteX31" fmla="*/ 129177 w 564166"/>
              <a:gd name="connsiteY31" fmla="*/ 361082 h 458643"/>
              <a:gd name="connsiteX32" fmla="*/ 124871 w 564166"/>
              <a:gd name="connsiteY32" fmla="*/ 353908 h 458643"/>
              <a:gd name="connsiteX33" fmla="*/ 340222 w 564166"/>
              <a:gd name="connsiteY33" fmla="*/ 0 h 458643"/>
              <a:gd name="connsiteX34" fmla="*/ 453630 w 564166"/>
              <a:gd name="connsiteY34" fmla="*/ 118973 h 458643"/>
              <a:gd name="connsiteX35" fmla="*/ 525407 w 564166"/>
              <a:gd name="connsiteY35" fmla="*/ 179176 h 458643"/>
              <a:gd name="connsiteX36" fmla="*/ 564166 w 564166"/>
              <a:gd name="connsiteY36" fmla="*/ 232212 h 458643"/>
              <a:gd name="connsiteX37" fmla="*/ 518229 w 564166"/>
              <a:gd name="connsiteY37" fmla="*/ 286681 h 458643"/>
              <a:gd name="connsiteX38" fmla="*/ 45937 w 564166"/>
              <a:gd name="connsiteY38" fmla="*/ 286681 h 458643"/>
              <a:gd name="connsiteX39" fmla="*/ 0 w 564166"/>
              <a:gd name="connsiteY39" fmla="*/ 232212 h 458643"/>
              <a:gd name="connsiteX40" fmla="*/ 45937 w 564166"/>
              <a:gd name="connsiteY40" fmla="*/ 179176 h 458643"/>
              <a:gd name="connsiteX41" fmla="*/ 111972 w 564166"/>
              <a:gd name="connsiteY41" fmla="*/ 103205 h 458643"/>
              <a:gd name="connsiteX42" fmla="*/ 134941 w 564166"/>
              <a:gd name="connsiteY42" fmla="*/ 107505 h 458643"/>
              <a:gd name="connsiteX43" fmla="*/ 209589 w 564166"/>
              <a:gd name="connsiteY43" fmla="*/ 22934 h 458643"/>
              <a:gd name="connsiteX44" fmla="*/ 256961 w 564166"/>
              <a:gd name="connsiteY44" fmla="*/ 43002 h 458643"/>
              <a:gd name="connsiteX45" fmla="*/ 340222 w 564166"/>
              <a:gd name="connsiteY45" fmla="*/ 0 h 45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64166" h="458643">
                <a:moveTo>
                  <a:pt x="390482" y="307997"/>
                </a:moveTo>
                <a:cubicBezTo>
                  <a:pt x="394786" y="303693"/>
                  <a:pt x="399091" y="303693"/>
                  <a:pt x="403395" y="307997"/>
                </a:cubicBezTo>
                <a:lnTo>
                  <a:pt x="439265" y="353908"/>
                </a:lnTo>
                <a:cubicBezTo>
                  <a:pt x="442135" y="358212"/>
                  <a:pt x="440700" y="361082"/>
                  <a:pt x="434961" y="361082"/>
                </a:cubicBezTo>
                <a:lnTo>
                  <a:pt x="419178" y="361082"/>
                </a:lnTo>
                <a:cubicBezTo>
                  <a:pt x="426352" y="394081"/>
                  <a:pt x="456483" y="419905"/>
                  <a:pt x="492353" y="419905"/>
                </a:cubicBezTo>
                <a:cubicBezTo>
                  <a:pt x="503831" y="419905"/>
                  <a:pt x="512440" y="428514"/>
                  <a:pt x="512440" y="438557"/>
                </a:cubicBezTo>
                <a:cubicBezTo>
                  <a:pt x="512440" y="450035"/>
                  <a:pt x="503831" y="458643"/>
                  <a:pt x="492353" y="458643"/>
                </a:cubicBezTo>
                <a:cubicBezTo>
                  <a:pt x="434961" y="458643"/>
                  <a:pt x="387612" y="415601"/>
                  <a:pt x="379004" y="361082"/>
                </a:cubicBezTo>
                <a:lnTo>
                  <a:pt x="358916" y="361082"/>
                </a:lnTo>
                <a:cubicBezTo>
                  <a:pt x="353177" y="361082"/>
                  <a:pt x="351742" y="358212"/>
                  <a:pt x="354612" y="353908"/>
                </a:cubicBezTo>
                <a:close/>
                <a:moveTo>
                  <a:pt x="277051" y="307997"/>
                </a:moveTo>
                <a:cubicBezTo>
                  <a:pt x="279926" y="303693"/>
                  <a:pt x="285677" y="303693"/>
                  <a:pt x="288553" y="307997"/>
                </a:cubicBezTo>
                <a:lnTo>
                  <a:pt x="324497" y="353908"/>
                </a:lnTo>
                <a:cubicBezTo>
                  <a:pt x="327372" y="358212"/>
                  <a:pt x="325934" y="361082"/>
                  <a:pt x="320183" y="361082"/>
                </a:cubicBezTo>
                <a:lnTo>
                  <a:pt x="301493" y="361082"/>
                </a:lnTo>
                <a:lnTo>
                  <a:pt x="301493" y="438557"/>
                </a:lnTo>
                <a:cubicBezTo>
                  <a:pt x="301493" y="450035"/>
                  <a:pt x="292866" y="458643"/>
                  <a:pt x="282802" y="458643"/>
                </a:cubicBezTo>
                <a:cubicBezTo>
                  <a:pt x="271300" y="458643"/>
                  <a:pt x="262673" y="450035"/>
                  <a:pt x="262673" y="438557"/>
                </a:cubicBezTo>
                <a:lnTo>
                  <a:pt x="262673" y="361082"/>
                </a:lnTo>
                <a:lnTo>
                  <a:pt x="243982" y="361082"/>
                </a:lnTo>
                <a:cubicBezTo>
                  <a:pt x="238231" y="361082"/>
                  <a:pt x="236793" y="358212"/>
                  <a:pt x="239669" y="353908"/>
                </a:cubicBezTo>
                <a:close/>
                <a:moveTo>
                  <a:pt x="162189" y="307997"/>
                </a:moveTo>
                <a:cubicBezTo>
                  <a:pt x="165059" y="303693"/>
                  <a:pt x="169365" y="303693"/>
                  <a:pt x="173671" y="307997"/>
                </a:cubicBezTo>
                <a:lnTo>
                  <a:pt x="209554" y="353908"/>
                </a:lnTo>
                <a:cubicBezTo>
                  <a:pt x="212424" y="358212"/>
                  <a:pt x="210989" y="361082"/>
                  <a:pt x="205248" y="361082"/>
                </a:cubicBezTo>
                <a:lnTo>
                  <a:pt x="185154" y="361082"/>
                </a:lnTo>
                <a:cubicBezTo>
                  <a:pt x="176542" y="415601"/>
                  <a:pt x="129177" y="458643"/>
                  <a:pt x="71765" y="458643"/>
                </a:cubicBezTo>
                <a:cubicBezTo>
                  <a:pt x="61718" y="458643"/>
                  <a:pt x="53106" y="450035"/>
                  <a:pt x="53106" y="438557"/>
                </a:cubicBezTo>
                <a:cubicBezTo>
                  <a:pt x="53106" y="428514"/>
                  <a:pt x="61718" y="419905"/>
                  <a:pt x="71765" y="419905"/>
                </a:cubicBezTo>
                <a:cubicBezTo>
                  <a:pt x="107648" y="419905"/>
                  <a:pt x="137789" y="394081"/>
                  <a:pt x="146401" y="361082"/>
                </a:cubicBezTo>
                <a:lnTo>
                  <a:pt x="129177" y="361082"/>
                </a:lnTo>
                <a:cubicBezTo>
                  <a:pt x="123436" y="361082"/>
                  <a:pt x="122001" y="358212"/>
                  <a:pt x="124871" y="353908"/>
                </a:cubicBezTo>
                <a:close/>
                <a:moveTo>
                  <a:pt x="340222" y="0"/>
                </a:moveTo>
                <a:cubicBezTo>
                  <a:pt x="399079" y="0"/>
                  <a:pt x="447888" y="51603"/>
                  <a:pt x="453630" y="118973"/>
                </a:cubicBezTo>
                <a:cubicBezTo>
                  <a:pt x="488083" y="118973"/>
                  <a:pt x="515358" y="144774"/>
                  <a:pt x="525407" y="179176"/>
                </a:cubicBezTo>
                <a:cubicBezTo>
                  <a:pt x="546940" y="183476"/>
                  <a:pt x="564166" y="204977"/>
                  <a:pt x="564166" y="232212"/>
                </a:cubicBezTo>
                <a:cubicBezTo>
                  <a:pt x="564166" y="262313"/>
                  <a:pt x="544069" y="286681"/>
                  <a:pt x="518229" y="286681"/>
                </a:cubicBezTo>
                <a:lnTo>
                  <a:pt x="45937" y="286681"/>
                </a:lnTo>
                <a:cubicBezTo>
                  <a:pt x="20097" y="286681"/>
                  <a:pt x="0" y="262313"/>
                  <a:pt x="0" y="232212"/>
                </a:cubicBezTo>
                <a:cubicBezTo>
                  <a:pt x="0" y="202110"/>
                  <a:pt x="20097" y="179176"/>
                  <a:pt x="45937" y="179176"/>
                </a:cubicBezTo>
                <a:cubicBezTo>
                  <a:pt x="45937" y="136173"/>
                  <a:pt x="76084" y="103205"/>
                  <a:pt x="111972" y="103205"/>
                </a:cubicBezTo>
                <a:cubicBezTo>
                  <a:pt x="119150" y="103205"/>
                  <a:pt x="127763" y="104639"/>
                  <a:pt x="134941" y="107505"/>
                </a:cubicBezTo>
                <a:cubicBezTo>
                  <a:pt x="134941" y="60203"/>
                  <a:pt x="169394" y="22934"/>
                  <a:pt x="209589" y="22934"/>
                </a:cubicBezTo>
                <a:cubicBezTo>
                  <a:pt x="228251" y="22934"/>
                  <a:pt x="244042" y="30102"/>
                  <a:pt x="256961" y="43002"/>
                </a:cubicBezTo>
                <a:cubicBezTo>
                  <a:pt x="278494" y="15767"/>
                  <a:pt x="307205" y="0"/>
                  <a:pt x="3402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iconfont-11253-5330406">
            <a:extLst>
              <a:ext uri="{FF2B5EF4-FFF2-40B4-BE49-F238E27FC236}">
                <a16:creationId xmlns:a16="http://schemas.microsoft.com/office/drawing/2014/main" id="{3D23324F-D87F-5F4F-831E-A76891D53EA6}"/>
              </a:ext>
            </a:extLst>
          </p:cNvPr>
          <p:cNvSpPr/>
          <p:nvPr/>
        </p:nvSpPr>
        <p:spPr>
          <a:xfrm>
            <a:off x="8284681" y="3217784"/>
            <a:ext cx="163959" cy="191292"/>
          </a:xfrm>
          <a:custGeom>
            <a:avLst/>
            <a:gdLst>
              <a:gd name="T0" fmla="*/ 2137 w 8572"/>
              <a:gd name="T1" fmla="*/ 193 h 10000"/>
              <a:gd name="T2" fmla="*/ 4286 w 8572"/>
              <a:gd name="T3" fmla="*/ 0 h 10000"/>
              <a:gd name="T4" fmla="*/ 6435 w 8572"/>
              <a:gd name="T5" fmla="*/ 193 h 10000"/>
              <a:gd name="T6" fmla="*/ 7997 w 8572"/>
              <a:gd name="T7" fmla="*/ 715 h 10000"/>
              <a:gd name="T8" fmla="*/ 8572 w 8572"/>
              <a:gd name="T9" fmla="*/ 1430 h 10000"/>
              <a:gd name="T10" fmla="*/ 8572 w 8572"/>
              <a:gd name="T11" fmla="*/ 2145 h 10000"/>
              <a:gd name="T12" fmla="*/ 7997 w 8572"/>
              <a:gd name="T13" fmla="*/ 2860 h 10000"/>
              <a:gd name="T14" fmla="*/ 6435 w 8572"/>
              <a:gd name="T15" fmla="*/ 3383 h 10000"/>
              <a:gd name="T16" fmla="*/ 4286 w 8572"/>
              <a:gd name="T17" fmla="*/ 3572 h 10000"/>
              <a:gd name="T18" fmla="*/ 2137 w 8572"/>
              <a:gd name="T19" fmla="*/ 3380 h 10000"/>
              <a:gd name="T20" fmla="*/ 575 w 8572"/>
              <a:gd name="T21" fmla="*/ 2858 h 10000"/>
              <a:gd name="T22" fmla="*/ 0 w 8572"/>
              <a:gd name="T23" fmla="*/ 2142 h 10000"/>
              <a:gd name="T24" fmla="*/ 0 w 8572"/>
              <a:gd name="T25" fmla="*/ 1428 h 10000"/>
              <a:gd name="T26" fmla="*/ 575 w 8572"/>
              <a:gd name="T27" fmla="*/ 713 h 10000"/>
              <a:gd name="T28" fmla="*/ 2137 w 8572"/>
              <a:gd name="T29" fmla="*/ 193 h 10000"/>
              <a:gd name="T30" fmla="*/ 1815 w 8572"/>
              <a:gd name="T31" fmla="*/ 4045 h 10000"/>
              <a:gd name="T32" fmla="*/ 4286 w 8572"/>
              <a:gd name="T33" fmla="*/ 4285 h 10000"/>
              <a:gd name="T34" fmla="*/ 6757 w 8572"/>
              <a:gd name="T35" fmla="*/ 4045 h 10000"/>
              <a:gd name="T36" fmla="*/ 8571 w 8572"/>
              <a:gd name="T37" fmla="*/ 3336 h 10000"/>
              <a:gd name="T38" fmla="*/ 8571 w 8572"/>
              <a:gd name="T39" fmla="*/ 4285 h 10000"/>
              <a:gd name="T40" fmla="*/ 7996 w 8572"/>
              <a:gd name="T41" fmla="*/ 5000 h 10000"/>
              <a:gd name="T42" fmla="*/ 6434 w 8572"/>
              <a:gd name="T43" fmla="*/ 5523 h 10000"/>
              <a:gd name="T44" fmla="*/ 4286 w 8572"/>
              <a:gd name="T45" fmla="*/ 5714 h 10000"/>
              <a:gd name="T46" fmla="*/ 2137 w 8572"/>
              <a:gd name="T47" fmla="*/ 5521 h 10000"/>
              <a:gd name="T48" fmla="*/ 575 w 8572"/>
              <a:gd name="T49" fmla="*/ 4999 h 10000"/>
              <a:gd name="T50" fmla="*/ 0 w 8572"/>
              <a:gd name="T51" fmla="*/ 4284 h 10000"/>
              <a:gd name="T52" fmla="*/ 0 w 8572"/>
              <a:gd name="T53" fmla="*/ 3335 h 10000"/>
              <a:gd name="T54" fmla="*/ 1815 w 8572"/>
              <a:gd name="T55" fmla="*/ 4045 h 10000"/>
              <a:gd name="T56" fmla="*/ 1815 w 8572"/>
              <a:gd name="T57" fmla="*/ 6189 h 10000"/>
              <a:gd name="T58" fmla="*/ 4286 w 8572"/>
              <a:gd name="T59" fmla="*/ 6429 h 10000"/>
              <a:gd name="T60" fmla="*/ 6757 w 8572"/>
              <a:gd name="T61" fmla="*/ 6189 h 10000"/>
              <a:gd name="T62" fmla="*/ 8571 w 8572"/>
              <a:gd name="T63" fmla="*/ 5480 h 10000"/>
              <a:gd name="T64" fmla="*/ 8571 w 8572"/>
              <a:gd name="T65" fmla="*/ 6429 h 10000"/>
              <a:gd name="T66" fmla="*/ 7996 w 8572"/>
              <a:gd name="T67" fmla="*/ 7144 h 10000"/>
              <a:gd name="T68" fmla="*/ 6434 w 8572"/>
              <a:gd name="T69" fmla="*/ 7666 h 10000"/>
              <a:gd name="T70" fmla="*/ 4286 w 8572"/>
              <a:gd name="T71" fmla="*/ 7859 h 10000"/>
              <a:gd name="T72" fmla="*/ 2137 w 8572"/>
              <a:gd name="T73" fmla="*/ 7666 h 10000"/>
              <a:gd name="T74" fmla="*/ 575 w 8572"/>
              <a:gd name="T75" fmla="*/ 7144 h 10000"/>
              <a:gd name="T76" fmla="*/ 0 w 8572"/>
              <a:gd name="T77" fmla="*/ 6429 h 10000"/>
              <a:gd name="T78" fmla="*/ 0 w 8572"/>
              <a:gd name="T79" fmla="*/ 5480 h 10000"/>
              <a:gd name="T80" fmla="*/ 1815 w 8572"/>
              <a:gd name="T81" fmla="*/ 6189 h 10000"/>
              <a:gd name="T82" fmla="*/ 1815 w 8572"/>
              <a:gd name="T83" fmla="*/ 8331 h 10000"/>
              <a:gd name="T84" fmla="*/ 4286 w 8572"/>
              <a:gd name="T85" fmla="*/ 8571 h 10000"/>
              <a:gd name="T86" fmla="*/ 6757 w 8572"/>
              <a:gd name="T87" fmla="*/ 8331 h 10000"/>
              <a:gd name="T88" fmla="*/ 8571 w 8572"/>
              <a:gd name="T89" fmla="*/ 7623 h 10000"/>
              <a:gd name="T90" fmla="*/ 8571 w 8572"/>
              <a:gd name="T91" fmla="*/ 8571 h 10000"/>
              <a:gd name="T92" fmla="*/ 7996 w 8572"/>
              <a:gd name="T93" fmla="*/ 9286 h 10000"/>
              <a:gd name="T94" fmla="*/ 6434 w 8572"/>
              <a:gd name="T95" fmla="*/ 9809 h 10000"/>
              <a:gd name="T96" fmla="*/ 4286 w 8572"/>
              <a:gd name="T97" fmla="*/ 10000 h 10000"/>
              <a:gd name="T98" fmla="*/ 2137 w 8572"/>
              <a:gd name="T99" fmla="*/ 9808 h 10000"/>
              <a:gd name="T100" fmla="*/ 575 w 8572"/>
              <a:gd name="T101" fmla="*/ 9285 h 10000"/>
              <a:gd name="T102" fmla="*/ 0 w 8572"/>
              <a:gd name="T103" fmla="*/ 8570 h 10000"/>
              <a:gd name="T104" fmla="*/ 0 w 8572"/>
              <a:gd name="T105" fmla="*/ 7621 h 10000"/>
              <a:gd name="T106" fmla="*/ 1815 w 8572"/>
              <a:gd name="T107" fmla="*/ 8331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572" h="10000">
                <a:moveTo>
                  <a:pt x="2137" y="193"/>
                </a:moveTo>
                <a:cubicBezTo>
                  <a:pt x="2796" y="65"/>
                  <a:pt x="3512" y="0"/>
                  <a:pt x="4286" y="0"/>
                </a:cubicBezTo>
                <a:cubicBezTo>
                  <a:pt x="5060" y="0"/>
                  <a:pt x="5776" y="65"/>
                  <a:pt x="6435" y="193"/>
                </a:cubicBezTo>
                <a:cubicBezTo>
                  <a:pt x="7093" y="320"/>
                  <a:pt x="7615" y="495"/>
                  <a:pt x="7997" y="715"/>
                </a:cubicBezTo>
                <a:cubicBezTo>
                  <a:pt x="8380" y="935"/>
                  <a:pt x="8572" y="1173"/>
                  <a:pt x="8572" y="1430"/>
                </a:cubicBezTo>
                <a:lnTo>
                  <a:pt x="8572" y="2145"/>
                </a:lnTo>
                <a:cubicBezTo>
                  <a:pt x="8572" y="2403"/>
                  <a:pt x="8381" y="2640"/>
                  <a:pt x="7997" y="2860"/>
                </a:cubicBezTo>
                <a:cubicBezTo>
                  <a:pt x="7614" y="3080"/>
                  <a:pt x="7094" y="3254"/>
                  <a:pt x="6435" y="3383"/>
                </a:cubicBezTo>
                <a:cubicBezTo>
                  <a:pt x="5776" y="3509"/>
                  <a:pt x="5060" y="3572"/>
                  <a:pt x="4286" y="3572"/>
                </a:cubicBezTo>
                <a:cubicBezTo>
                  <a:pt x="3512" y="3572"/>
                  <a:pt x="2796" y="3508"/>
                  <a:pt x="2137" y="3380"/>
                </a:cubicBezTo>
                <a:cubicBezTo>
                  <a:pt x="1479" y="3253"/>
                  <a:pt x="957" y="3078"/>
                  <a:pt x="575" y="2858"/>
                </a:cubicBezTo>
                <a:cubicBezTo>
                  <a:pt x="191" y="2637"/>
                  <a:pt x="0" y="2400"/>
                  <a:pt x="0" y="2142"/>
                </a:cubicBezTo>
                <a:lnTo>
                  <a:pt x="0" y="1428"/>
                </a:lnTo>
                <a:cubicBezTo>
                  <a:pt x="0" y="1170"/>
                  <a:pt x="191" y="933"/>
                  <a:pt x="575" y="713"/>
                </a:cubicBezTo>
                <a:cubicBezTo>
                  <a:pt x="959" y="495"/>
                  <a:pt x="1479" y="321"/>
                  <a:pt x="2137" y="193"/>
                </a:cubicBezTo>
                <a:close/>
                <a:moveTo>
                  <a:pt x="1815" y="4045"/>
                </a:moveTo>
                <a:cubicBezTo>
                  <a:pt x="2581" y="4205"/>
                  <a:pt x="3405" y="4285"/>
                  <a:pt x="4286" y="4285"/>
                </a:cubicBezTo>
                <a:cubicBezTo>
                  <a:pt x="5167" y="4285"/>
                  <a:pt x="5991" y="4205"/>
                  <a:pt x="6757" y="4045"/>
                </a:cubicBezTo>
                <a:cubicBezTo>
                  <a:pt x="7524" y="3885"/>
                  <a:pt x="8129" y="3649"/>
                  <a:pt x="8571" y="3336"/>
                </a:cubicBezTo>
                <a:lnTo>
                  <a:pt x="8571" y="4285"/>
                </a:lnTo>
                <a:cubicBezTo>
                  <a:pt x="8571" y="4543"/>
                  <a:pt x="8380" y="4780"/>
                  <a:pt x="7996" y="5000"/>
                </a:cubicBezTo>
                <a:cubicBezTo>
                  <a:pt x="7612" y="5220"/>
                  <a:pt x="7092" y="5394"/>
                  <a:pt x="6434" y="5523"/>
                </a:cubicBezTo>
                <a:cubicBezTo>
                  <a:pt x="5776" y="5650"/>
                  <a:pt x="5060" y="5714"/>
                  <a:pt x="4286" y="5714"/>
                </a:cubicBezTo>
                <a:cubicBezTo>
                  <a:pt x="3512" y="5714"/>
                  <a:pt x="2796" y="5649"/>
                  <a:pt x="2137" y="5521"/>
                </a:cubicBezTo>
                <a:cubicBezTo>
                  <a:pt x="1479" y="5394"/>
                  <a:pt x="957" y="5219"/>
                  <a:pt x="575" y="4999"/>
                </a:cubicBezTo>
                <a:cubicBezTo>
                  <a:pt x="191" y="4779"/>
                  <a:pt x="0" y="4541"/>
                  <a:pt x="0" y="4284"/>
                </a:cubicBezTo>
                <a:lnTo>
                  <a:pt x="0" y="3335"/>
                </a:lnTo>
                <a:cubicBezTo>
                  <a:pt x="444" y="3650"/>
                  <a:pt x="1049" y="3886"/>
                  <a:pt x="1815" y="4045"/>
                </a:cubicBezTo>
                <a:close/>
                <a:moveTo>
                  <a:pt x="1815" y="6189"/>
                </a:moveTo>
                <a:cubicBezTo>
                  <a:pt x="2581" y="6349"/>
                  <a:pt x="3405" y="6429"/>
                  <a:pt x="4286" y="6429"/>
                </a:cubicBezTo>
                <a:cubicBezTo>
                  <a:pt x="5167" y="6429"/>
                  <a:pt x="5991" y="6349"/>
                  <a:pt x="6757" y="6189"/>
                </a:cubicBezTo>
                <a:cubicBezTo>
                  <a:pt x="7524" y="6029"/>
                  <a:pt x="8129" y="5793"/>
                  <a:pt x="8571" y="5480"/>
                </a:cubicBezTo>
                <a:lnTo>
                  <a:pt x="8571" y="6429"/>
                </a:lnTo>
                <a:cubicBezTo>
                  <a:pt x="8571" y="6686"/>
                  <a:pt x="8380" y="6924"/>
                  <a:pt x="7996" y="7144"/>
                </a:cubicBezTo>
                <a:cubicBezTo>
                  <a:pt x="7612" y="7364"/>
                  <a:pt x="7092" y="7538"/>
                  <a:pt x="6434" y="7666"/>
                </a:cubicBezTo>
                <a:cubicBezTo>
                  <a:pt x="5775" y="7795"/>
                  <a:pt x="5060" y="7859"/>
                  <a:pt x="4286" y="7859"/>
                </a:cubicBezTo>
                <a:cubicBezTo>
                  <a:pt x="3512" y="7859"/>
                  <a:pt x="2796" y="7794"/>
                  <a:pt x="2137" y="7666"/>
                </a:cubicBezTo>
                <a:cubicBezTo>
                  <a:pt x="1479" y="7539"/>
                  <a:pt x="959" y="7364"/>
                  <a:pt x="575" y="7144"/>
                </a:cubicBezTo>
                <a:cubicBezTo>
                  <a:pt x="191" y="6924"/>
                  <a:pt x="0" y="6686"/>
                  <a:pt x="0" y="6429"/>
                </a:cubicBezTo>
                <a:lnTo>
                  <a:pt x="0" y="5480"/>
                </a:lnTo>
                <a:cubicBezTo>
                  <a:pt x="444" y="5793"/>
                  <a:pt x="1049" y="6029"/>
                  <a:pt x="1815" y="6189"/>
                </a:cubicBezTo>
                <a:close/>
                <a:moveTo>
                  <a:pt x="1815" y="8331"/>
                </a:moveTo>
                <a:cubicBezTo>
                  <a:pt x="2581" y="8491"/>
                  <a:pt x="3405" y="8571"/>
                  <a:pt x="4286" y="8571"/>
                </a:cubicBezTo>
                <a:cubicBezTo>
                  <a:pt x="5167" y="8571"/>
                  <a:pt x="5991" y="8491"/>
                  <a:pt x="6757" y="8331"/>
                </a:cubicBezTo>
                <a:cubicBezTo>
                  <a:pt x="7524" y="8171"/>
                  <a:pt x="8129" y="7935"/>
                  <a:pt x="8571" y="7623"/>
                </a:cubicBezTo>
                <a:lnTo>
                  <a:pt x="8571" y="8571"/>
                </a:lnTo>
                <a:cubicBezTo>
                  <a:pt x="8571" y="8829"/>
                  <a:pt x="8380" y="9066"/>
                  <a:pt x="7996" y="9286"/>
                </a:cubicBezTo>
                <a:cubicBezTo>
                  <a:pt x="7612" y="9506"/>
                  <a:pt x="7092" y="9680"/>
                  <a:pt x="6434" y="9809"/>
                </a:cubicBezTo>
                <a:cubicBezTo>
                  <a:pt x="5775" y="9937"/>
                  <a:pt x="5060" y="10000"/>
                  <a:pt x="4286" y="10000"/>
                </a:cubicBezTo>
                <a:cubicBezTo>
                  <a:pt x="3512" y="10000"/>
                  <a:pt x="2796" y="9935"/>
                  <a:pt x="2137" y="9808"/>
                </a:cubicBezTo>
                <a:cubicBezTo>
                  <a:pt x="1479" y="9680"/>
                  <a:pt x="957" y="9505"/>
                  <a:pt x="575" y="9285"/>
                </a:cubicBezTo>
                <a:cubicBezTo>
                  <a:pt x="191" y="9065"/>
                  <a:pt x="0" y="8828"/>
                  <a:pt x="0" y="8570"/>
                </a:cubicBezTo>
                <a:lnTo>
                  <a:pt x="0" y="7621"/>
                </a:lnTo>
                <a:cubicBezTo>
                  <a:pt x="444" y="7935"/>
                  <a:pt x="1049" y="8171"/>
                  <a:pt x="1815" y="83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iconfont-1016-721659">
            <a:extLst>
              <a:ext uri="{FF2B5EF4-FFF2-40B4-BE49-F238E27FC236}">
                <a16:creationId xmlns:a16="http://schemas.microsoft.com/office/drawing/2014/main" id="{0B976053-DF03-A647-8684-0C331DE7B833}"/>
              </a:ext>
            </a:extLst>
          </p:cNvPr>
          <p:cNvSpPr/>
          <p:nvPr/>
        </p:nvSpPr>
        <p:spPr>
          <a:xfrm>
            <a:off x="512159" y="5360239"/>
            <a:ext cx="205561" cy="144632"/>
          </a:xfrm>
          <a:custGeom>
            <a:avLst/>
            <a:gdLst>
              <a:gd name="T0" fmla="*/ 3663 w 12806"/>
              <a:gd name="T1" fmla="*/ 7570 h 9010"/>
              <a:gd name="T2" fmla="*/ 3238 w 12806"/>
              <a:gd name="T3" fmla="*/ 7409 h 9010"/>
              <a:gd name="T4" fmla="*/ 0 w 12806"/>
              <a:gd name="T5" fmla="*/ 4530 h 9010"/>
              <a:gd name="T6" fmla="*/ 3418 w 12806"/>
              <a:gd name="T7" fmla="*/ 1491 h 9010"/>
              <a:gd name="T8" fmla="*/ 4321 w 12806"/>
              <a:gd name="T9" fmla="*/ 1544 h 9010"/>
              <a:gd name="T10" fmla="*/ 4268 w 12806"/>
              <a:gd name="T11" fmla="*/ 2448 h 9010"/>
              <a:gd name="T12" fmla="*/ 1926 w 12806"/>
              <a:gd name="T13" fmla="*/ 4530 h 9010"/>
              <a:gd name="T14" fmla="*/ 4088 w 12806"/>
              <a:gd name="T15" fmla="*/ 6451 h 9010"/>
              <a:gd name="T16" fmla="*/ 4141 w 12806"/>
              <a:gd name="T17" fmla="*/ 7355 h 9010"/>
              <a:gd name="T18" fmla="*/ 3663 w 12806"/>
              <a:gd name="T19" fmla="*/ 7570 h 9010"/>
              <a:gd name="T20" fmla="*/ 9388 w 12806"/>
              <a:gd name="T21" fmla="*/ 7569 h 9010"/>
              <a:gd name="T22" fmla="*/ 12806 w 12806"/>
              <a:gd name="T23" fmla="*/ 4530 h 9010"/>
              <a:gd name="T24" fmla="*/ 9568 w 12806"/>
              <a:gd name="T25" fmla="*/ 1651 h 9010"/>
              <a:gd name="T26" fmla="*/ 8665 w 12806"/>
              <a:gd name="T27" fmla="*/ 1704 h 9010"/>
              <a:gd name="T28" fmla="*/ 8718 w 12806"/>
              <a:gd name="T29" fmla="*/ 2608 h 9010"/>
              <a:gd name="T30" fmla="*/ 10880 w 12806"/>
              <a:gd name="T31" fmla="*/ 4530 h 9010"/>
              <a:gd name="T32" fmla="*/ 8538 w 12806"/>
              <a:gd name="T33" fmla="*/ 6611 h 9010"/>
              <a:gd name="T34" fmla="*/ 8485 w 12806"/>
              <a:gd name="T35" fmla="*/ 7515 h 9010"/>
              <a:gd name="T36" fmla="*/ 8963 w 12806"/>
              <a:gd name="T37" fmla="*/ 7730 h 9010"/>
              <a:gd name="T38" fmla="*/ 9388 w 12806"/>
              <a:gd name="T39" fmla="*/ 7569 h 9010"/>
              <a:gd name="T40" fmla="*/ 6394 w 12806"/>
              <a:gd name="T41" fmla="*/ 8476 h 9010"/>
              <a:gd name="T42" fmla="*/ 7674 w 12806"/>
              <a:gd name="T43" fmla="*/ 796 h 9010"/>
              <a:gd name="T44" fmla="*/ 7148 w 12806"/>
              <a:gd name="T45" fmla="*/ 59 h 9010"/>
              <a:gd name="T46" fmla="*/ 6412 w 12806"/>
              <a:gd name="T47" fmla="*/ 585 h 9010"/>
              <a:gd name="T48" fmla="*/ 5132 w 12806"/>
              <a:gd name="T49" fmla="*/ 8265 h 9010"/>
              <a:gd name="T50" fmla="*/ 5658 w 12806"/>
              <a:gd name="T51" fmla="*/ 9002 h 9010"/>
              <a:gd name="T52" fmla="*/ 5764 w 12806"/>
              <a:gd name="T53" fmla="*/ 9010 h 9010"/>
              <a:gd name="T54" fmla="*/ 6394 w 12806"/>
              <a:gd name="T55" fmla="*/ 8476 h 9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06" h="9010">
                <a:moveTo>
                  <a:pt x="3663" y="7570"/>
                </a:moveTo>
                <a:cubicBezTo>
                  <a:pt x="3512" y="7570"/>
                  <a:pt x="3360" y="7517"/>
                  <a:pt x="3238" y="7409"/>
                </a:cubicBezTo>
                <a:lnTo>
                  <a:pt x="0" y="4530"/>
                </a:lnTo>
                <a:lnTo>
                  <a:pt x="3418" y="1491"/>
                </a:lnTo>
                <a:cubicBezTo>
                  <a:pt x="3682" y="1258"/>
                  <a:pt x="4086" y="1280"/>
                  <a:pt x="4321" y="1544"/>
                </a:cubicBezTo>
                <a:cubicBezTo>
                  <a:pt x="4556" y="1809"/>
                  <a:pt x="4532" y="2213"/>
                  <a:pt x="4268" y="2448"/>
                </a:cubicBezTo>
                <a:lnTo>
                  <a:pt x="1926" y="4530"/>
                </a:lnTo>
                <a:lnTo>
                  <a:pt x="4088" y="6451"/>
                </a:lnTo>
                <a:cubicBezTo>
                  <a:pt x="4353" y="6686"/>
                  <a:pt x="4376" y="7091"/>
                  <a:pt x="4141" y="7355"/>
                </a:cubicBezTo>
                <a:cubicBezTo>
                  <a:pt x="4015" y="7498"/>
                  <a:pt x="3839" y="7570"/>
                  <a:pt x="3663" y="7570"/>
                </a:cubicBezTo>
                <a:close/>
                <a:moveTo>
                  <a:pt x="9388" y="7569"/>
                </a:moveTo>
                <a:lnTo>
                  <a:pt x="12806" y="4530"/>
                </a:lnTo>
                <a:lnTo>
                  <a:pt x="9568" y="1651"/>
                </a:lnTo>
                <a:cubicBezTo>
                  <a:pt x="9304" y="1416"/>
                  <a:pt x="8899" y="1440"/>
                  <a:pt x="8665" y="1704"/>
                </a:cubicBezTo>
                <a:cubicBezTo>
                  <a:pt x="8430" y="1969"/>
                  <a:pt x="8454" y="2373"/>
                  <a:pt x="8718" y="2608"/>
                </a:cubicBezTo>
                <a:lnTo>
                  <a:pt x="10880" y="4530"/>
                </a:lnTo>
                <a:lnTo>
                  <a:pt x="8538" y="6611"/>
                </a:lnTo>
                <a:cubicBezTo>
                  <a:pt x="8274" y="6846"/>
                  <a:pt x="8250" y="7251"/>
                  <a:pt x="8485" y="7515"/>
                </a:cubicBezTo>
                <a:cubicBezTo>
                  <a:pt x="8611" y="7658"/>
                  <a:pt x="8787" y="7730"/>
                  <a:pt x="8963" y="7730"/>
                </a:cubicBezTo>
                <a:cubicBezTo>
                  <a:pt x="9114" y="7730"/>
                  <a:pt x="9267" y="7677"/>
                  <a:pt x="9388" y="7569"/>
                </a:cubicBezTo>
                <a:close/>
                <a:moveTo>
                  <a:pt x="6394" y="8476"/>
                </a:moveTo>
                <a:lnTo>
                  <a:pt x="7674" y="796"/>
                </a:lnTo>
                <a:cubicBezTo>
                  <a:pt x="7732" y="447"/>
                  <a:pt x="7497" y="117"/>
                  <a:pt x="7148" y="59"/>
                </a:cubicBezTo>
                <a:cubicBezTo>
                  <a:pt x="6798" y="0"/>
                  <a:pt x="6469" y="236"/>
                  <a:pt x="6412" y="585"/>
                </a:cubicBezTo>
                <a:lnTo>
                  <a:pt x="5132" y="8265"/>
                </a:lnTo>
                <a:cubicBezTo>
                  <a:pt x="5074" y="8614"/>
                  <a:pt x="5309" y="8943"/>
                  <a:pt x="5658" y="9002"/>
                </a:cubicBezTo>
                <a:cubicBezTo>
                  <a:pt x="5694" y="9007"/>
                  <a:pt x="5729" y="9010"/>
                  <a:pt x="5764" y="9010"/>
                </a:cubicBezTo>
                <a:cubicBezTo>
                  <a:pt x="6071" y="9010"/>
                  <a:pt x="6342" y="8788"/>
                  <a:pt x="6394" y="8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iconfont-11899-5651339">
            <a:extLst>
              <a:ext uri="{FF2B5EF4-FFF2-40B4-BE49-F238E27FC236}">
                <a16:creationId xmlns:a16="http://schemas.microsoft.com/office/drawing/2014/main" id="{BEABBE53-0097-494E-96B9-2805AA475667}"/>
              </a:ext>
            </a:extLst>
          </p:cNvPr>
          <p:cNvSpPr/>
          <p:nvPr/>
        </p:nvSpPr>
        <p:spPr>
          <a:xfrm>
            <a:off x="4513184" y="5292852"/>
            <a:ext cx="205518" cy="205561"/>
          </a:xfrm>
          <a:custGeom>
            <a:avLst/>
            <a:gdLst>
              <a:gd name="T0" fmla="*/ 6452 w 10005"/>
              <a:gd name="T1" fmla="*/ 2874 h 10004"/>
              <a:gd name="T2" fmla="*/ 7795 w 10005"/>
              <a:gd name="T3" fmla="*/ 2874 h 10004"/>
              <a:gd name="T4" fmla="*/ 7896 w 10005"/>
              <a:gd name="T5" fmla="*/ 2904 h 10004"/>
              <a:gd name="T6" fmla="*/ 7976 w 10005"/>
              <a:gd name="T7" fmla="*/ 3483 h 10004"/>
              <a:gd name="T8" fmla="*/ 5256 w 10005"/>
              <a:gd name="T9" fmla="*/ 6244 h 10004"/>
              <a:gd name="T10" fmla="*/ 4751 w 10005"/>
              <a:gd name="T11" fmla="*/ 6247 h 10004"/>
              <a:gd name="T12" fmla="*/ 4747 w 10005"/>
              <a:gd name="T13" fmla="*/ 6244 h 10004"/>
              <a:gd name="T14" fmla="*/ 2027 w 10005"/>
              <a:gd name="T15" fmla="*/ 3483 h 10004"/>
              <a:gd name="T16" fmla="*/ 2032 w 10005"/>
              <a:gd name="T17" fmla="*/ 2978 h 10004"/>
              <a:gd name="T18" fmla="*/ 2281 w 10005"/>
              <a:gd name="T19" fmla="*/ 2875 h 10004"/>
              <a:gd name="T20" fmla="*/ 3551 w 10005"/>
              <a:gd name="T21" fmla="*/ 2875 h 10004"/>
              <a:gd name="T22" fmla="*/ 3551 w 10005"/>
              <a:gd name="T23" fmla="*/ 179 h 10004"/>
              <a:gd name="T24" fmla="*/ 3730 w 10005"/>
              <a:gd name="T25" fmla="*/ 0 h 10004"/>
              <a:gd name="T26" fmla="*/ 6273 w 10005"/>
              <a:gd name="T27" fmla="*/ 0 h 10004"/>
              <a:gd name="T28" fmla="*/ 6452 w 10005"/>
              <a:gd name="T29" fmla="*/ 179 h 10004"/>
              <a:gd name="T30" fmla="*/ 6452 w 10005"/>
              <a:gd name="T31" fmla="*/ 2874 h 10004"/>
              <a:gd name="T32" fmla="*/ 2143 w 10005"/>
              <a:gd name="T33" fmla="*/ 6555 h 10004"/>
              <a:gd name="T34" fmla="*/ 2143 w 10005"/>
              <a:gd name="T35" fmla="*/ 7649 h 10004"/>
              <a:gd name="T36" fmla="*/ 2322 w 10005"/>
              <a:gd name="T37" fmla="*/ 7828 h 10004"/>
              <a:gd name="T38" fmla="*/ 7682 w 10005"/>
              <a:gd name="T39" fmla="*/ 7828 h 10004"/>
              <a:gd name="T40" fmla="*/ 7861 w 10005"/>
              <a:gd name="T41" fmla="*/ 7649 h 10004"/>
              <a:gd name="T42" fmla="*/ 7861 w 10005"/>
              <a:gd name="T43" fmla="*/ 6555 h 10004"/>
              <a:gd name="T44" fmla="*/ 8040 w 10005"/>
              <a:gd name="T45" fmla="*/ 6376 h 10004"/>
              <a:gd name="T46" fmla="*/ 9826 w 10005"/>
              <a:gd name="T47" fmla="*/ 6376 h 10004"/>
              <a:gd name="T48" fmla="*/ 10005 w 10005"/>
              <a:gd name="T49" fmla="*/ 6555 h 10004"/>
              <a:gd name="T50" fmla="*/ 10005 w 10005"/>
              <a:gd name="T51" fmla="*/ 9825 h 10004"/>
              <a:gd name="T52" fmla="*/ 9826 w 10005"/>
              <a:gd name="T53" fmla="*/ 10004 h 10004"/>
              <a:gd name="T54" fmla="*/ 179 w 10005"/>
              <a:gd name="T55" fmla="*/ 10004 h 10004"/>
              <a:gd name="T56" fmla="*/ 0 w 10005"/>
              <a:gd name="T57" fmla="*/ 9825 h 10004"/>
              <a:gd name="T58" fmla="*/ 0 w 10005"/>
              <a:gd name="T59" fmla="*/ 6555 h 10004"/>
              <a:gd name="T60" fmla="*/ 179 w 10005"/>
              <a:gd name="T61" fmla="*/ 6376 h 10004"/>
              <a:gd name="T62" fmla="*/ 1965 w 10005"/>
              <a:gd name="T63" fmla="*/ 6376 h 10004"/>
              <a:gd name="T64" fmla="*/ 2143 w 10005"/>
              <a:gd name="T65" fmla="*/ 6555 h 100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005" h="10004">
                <a:moveTo>
                  <a:pt x="6452" y="2874"/>
                </a:moveTo>
                <a:lnTo>
                  <a:pt x="7795" y="2874"/>
                </a:lnTo>
                <a:cubicBezTo>
                  <a:pt x="7830" y="2874"/>
                  <a:pt x="7866" y="2883"/>
                  <a:pt x="7896" y="2904"/>
                </a:cubicBezTo>
                <a:cubicBezTo>
                  <a:pt x="8126" y="3068"/>
                  <a:pt x="8124" y="3333"/>
                  <a:pt x="7976" y="3483"/>
                </a:cubicBezTo>
                <a:lnTo>
                  <a:pt x="5256" y="6244"/>
                </a:lnTo>
                <a:cubicBezTo>
                  <a:pt x="5117" y="6384"/>
                  <a:pt x="4891" y="6386"/>
                  <a:pt x="4751" y="6247"/>
                </a:cubicBezTo>
                <a:lnTo>
                  <a:pt x="4747" y="6244"/>
                </a:lnTo>
                <a:lnTo>
                  <a:pt x="2027" y="3483"/>
                </a:lnTo>
                <a:cubicBezTo>
                  <a:pt x="1889" y="3341"/>
                  <a:pt x="1891" y="3115"/>
                  <a:pt x="2032" y="2978"/>
                </a:cubicBezTo>
                <a:cubicBezTo>
                  <a:pt x="2099" y="2913"/>
                  <a:pt x="2189" y="2875"/>
                  <a:pt x="2281" y="2875"/>
                </a:cubicBezTo>
                <a:lnTo>
                  <a:pt x="3551" y="2875"/>
                </a:lnTo>
                <a:lnTo>
                  <a:pt x="3551" y="179"/>
                </a:lnTo>
                <a:cubicBezTo>
                  <a:pt x="3551" y="80"/>
                  <a:pt x="3631" y="0"/>
                  <a:pt x="3730" y="0"/>
                </a:cubicBezTo>
                <a:lnTo>
                  <a:pt x="6273" y="0"/>
                </a:lnTo>
                <a:cubicBezTo>
                  <a:pt x="6372" y="0"/>
                  <a:pt x="6452" y="80"/>
                  <a:pt x="6452" y="179"/>
                </a:cubicBezTo>
                <a:lnTo>
                  <a:pt x="6452" y="2874"/>
                </a:lnTo>
                <a:close/>
                <a:moveTo>
                  <a:pt x="2143" y="6555"/>
                </a:moveTo>
                <a:lnTo>
                  <a:pt x="2143" y="7649"/>
                </a:lnTo>
                <a:cubicBezTo>
                  <a:pt x="2143" y="7748"/>
                  <a:pt x="2223" y="7828"/>
                  <a:pt x="2322" y="7828"/>
                </a:cubicBezTo>
                <a:lnTo>
                  <a:pt x="7682" y="7828"/>
                </a:lnTo>
                <a:cubicBezTo>
                  <a:pt x="7781" y="7828"/>
                  <a:pt x="7861" y="7748"/>
                  <a:pt x="7861" y="7649"/>
                </a:cubicBezTo>
                <a:lnTo>
                  <a:pt x="7861" y="6555"/>
                </a:lnTo>
                <a:cubicBezTo>
                  <a:pt x="7861" y="6456"/>
                  <a:pt x="7941" y="6376"/>
                  <a:pt x="8040" y="6376"/>
                </a:cubicBezTo>
                <a:lnTo>
                  <a:pt x="9826" y="6376"/>
                </a:lnTo>
                <a:cubicBezTo>
                  <a:pt x="9925" y="6376"/>
                  <a:pt x="10005" y="6456"/>
                  <a:pt x="10005" y="6555"/>
                </a:cubicBezTo>
                <a:lnTo>
                  <a:pt x="10005" y="9825"/>
                </a:lnTo>
                <a:cubicBezTo>
                  <a:pt x="10005" y="9924"/>
                  <a:pt x="9925" y="10004"/>
                  <a:pt x="9826" y="10004"/>
                </a:cubicBezTo>
                <a:lnTo>
                  <a:pt x="179" y="10004"/>
                </a:lnTo>
                <a:cubicBezTo>
                  <a:pt x="80" y="10004"/>
                  <a:pt x="0" y="9924"/>
                  <a:pt x="0" y="9825"/>
                </a:cubicBezTo>
                <a:lnTo>
                  <a:pt x="0" y="6555"/>
                </a:lnTo>
                <a:cubicBezTo>
                  <a:pt x="0" y="6456"/>
                  <a:pt x="80" y="6376"/>
                  <a:pt x="179" y="6376"/>
                </a:cubicBezTo>
                <a:lnTo>
                  <a:pt x="1965" y="6376"/>
                </a:lnTo>
                <a:cubicBezTo>
                  <a:pt x="2064" y="6376"/>
                  <a:pt x="2144" y="6456"/>
                  <a:pt x="2143" y="65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iconfont-11464-5383808">
            <a:extLst>
              <a:ext uri="{FF2B5EF4-FFF2-40B4-BE49-F238E27FC236}">
                <a16:creationId xmlns:a16="http://schemas.microsoft.com/office/drawing/2014/main" id="{1894664A-1F4D-1A4C-8DC5-E0688364E899}"/>
              </a:ext>
            </a:extLst>
          </p:cNvPr>
          <p:cNvSpPr/>
          <p:nvPr/>
        </p:nvSpPr>
        <p:spPr>
          <a:xfrm>
            <a:off x="8220032" y="5327160"/>
            <a:ext cx="191292" cy="147849"/>
          </a:xfrm>
          <a:custGeom>
            <a:avLst/>
            <a:gdLst>
              <a:gd name="connsiteX0" fmla="*/ 479515 w 609540"/>
              <a:gd name="connsiteY0" fmla="*/ 79862 h 471112"/>
              <a:gd name="connsiteX1" fmla="*/ 565135 w 609540"/>
              <a:gd name="connsiteY1" fmla="*/ 149295 h 471112"/>
              <a:gd name="connsiteX2" fmla="*/ 525278 w 609540"/>
              <a:gd name="connsiteY2" fmla="*/ 252064 h 471112"/>
              <a:gd name="connsiteX3" fmla="*/ 526564 w 609540"/>
              <a:gd name="connsiteY3" fmla="*/ 265827 h 471112"/>
              <a:gd name="connsiteX4" fmla="*/ 609279 w 609540"/>
              <a:gd name="connsiteY4" fmla="*/ 368643 h 471112"/>
              <a:gd name="connsiteX5" fmla="*/ 589850 w 609540"/>
              <a:gd name="connsiteY5" fmla="*/ 391406 h 471112"/>
              <a:gd name="connsiteX6" fmla="*/ 530278 w 609540"/>
              <a:gd name="connsiteY6" fmla="*/ 391406 h 471112"/>
              <a:gd name="connsiteX7" fmla="*/ 426705 w 609540"/>
              <a:gd name="connsiteY7" fmla="*/ 266208 h 471112"/>
              <a:gd name="connsiteX8" fmla="*/ 479087 w 609540"/>
              <a:gd name="connsiteY8" fmla="*/ 137723 h 471112"/>
              <a:gd name="connsiteX9" fmla="*/ 467849 w 609540"/>
              <a:gd name="connsiteY9" fmla="*/ 79958 h 471112"/>
              <a:gd name="connsiteX10" fmla="*/ 479515 w 609540"/>
              <a:gd name="connsiteY10" fmla="*/ 79862 h 471112"/>
              <a:gd name="connsiteX11" fmla="*/ 140131 w 609540"/>
              <a:gd name="connsiteY11" fmla="*/ 79862 h 471112"/>
              <a:gd name="connsiteX12" fmla="*/ 141512 w 609540"/>
              <a:gd name="connsiteY12" fmla="*/ 79958 h 471112"/>
              <a:gd name="connsiteX13" fmla="*/ 182750 w 609540"/>
              <a:gd name="connsiteY13" fmla="*/ 266255 h 471112"/>
              <a:gd name="connsiteX14" fmla="*/ 182703 w 609540"/>
              <a:gd name="connsiteY14" fmla="*/ 266255 h 471112"/>
              <a:gd name="connsiteX15" fmla="*/ 79225 w 609540"/>
              <a:gd name="connsiteY15" fmla="*/ 391454 h 471112"/>
              <a:gd name="connsiteX16" fmla="*/ 19701 w 609540"/>
              <a:gd name="connsiteY16" fmla="*/ 391454 h 471112"/>
              <a:gd name="connsiteX17" fmla="*/ 272 w 609540"/>
              <a:gd name="connsiteY17" fmla="*/ 368643 h 471112"/>
              <a:gd name="connsiteX18" fmla="*/ 82987 w 609540"/>
              <a:gd name="connsiteY18" fmla="*/ 265827 h 471112"/>
              <a:gd name="connsiteX19" fmla="*/ 84321 w 609540"/>
              <a:gd name="connsiteY19" fmla="*/ 252064 h 471112"/>
              <a:gd name="connsiteX20" fmla="*/ 45844 w 609540"/>
              <a:gd name="connsiteY20" fmla="*/ 144438 h 471112"/>
              <a:gd name="connsiteX21" fmla="*/ 140131 w 609540"/>
              <a:gd name="connsiteY21" fmla="*/ 79862 h 471112"/>
              <a:gd name="connsiteX22" fmla="*/ 312419 w 609540"/>
              <a:gd name="connsiteY22" fmla="*/ 209 h 471112"/>
              <a:gd name="connsiteX23" fmla="*/ 446289 w 609540"/>
              <a:gd name="connsiteY23" fmla="*/ 138475 h 471112"/>
              <a:gd name="connsiteX24" fmla="*/ 381616 w 609540"/>
              <a:gd name="connsiteY24" fmla="*/ 260451 h 471112"/>
              <a:gd name="connsiteX25" fmla="*/ 383521 w 609540"/>
              <a:gd name="connsiteY25" fmla="*/ 281312 h 471112"/>
              <a:gd name="connsiteX26" fmla="*/ 508439 w 609540"/>
              <a:gd name="connsiteY26" fmla="*/ 436629 h 471112"/>
              <a:gd name="connsiteX27" fmla="*/ 479197 w 609540"/>
              <a:gd name="connsiteY27" fmla="*/ 471112 h 471112"/>
              <a:gd name="connsiteX28" fmla="*/ 130352 w 609540"/>
              <a:gd name="connsiteY28" fmla="*/ 471112 h 471112"/>
              <a:gd name="connsiteX29" fmla="*/ 101064 w 609540"/>
              <a:gd name="connsiteY29" fmla="*/ 436629 h 471112"/>
              <a:gd name="connsiteX30" fmla="*/ 225981 w 609540"/>
              <a:gd name="connsiteY30" fmla="*/ 281265 h 471112"/>
              <a:gd name="connsiteX31" fmla="*/ 227934 w 609540"/>
              <a:gd name="connsiteY31" fmla="*/ 260451 h 471112"/>
              <a:gd name="connsiteX32" fmla="*/ 170118 w 609540"/>
              <a:gd name="connsiteY32" fmla="*/ 97848 h 471112"/>
              <a:gd name="connsiteX33" fmla="*/ 312419 w 609540"/>
              <a:gd name="connsiteY33" fmla="*/ 209 h 47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40" h="471112">
                <a:moveTo>
                  <a:pt x="479515" y="79862"/>
                </a:moveTo>
                <a:cubicBezTo>
                  <a:pt x="520135" y="81958"/>
                  <a:pt x="554707" y="110007"/>
                  <a:pt x="565135" y="149295"/>
                </a:cubicBezTo>
                <a:cubicBezTo>
                  <a:pt x="575564" y="188584"/>
                  <a:pt x="559469" y="230110"/>
                  <a:pt x="525278" y="252064"/>
                </a:cubicBezTo>
                <a:cubicBezTo>
                  <a:pt x="519992" y="255493"/>
                  <a:pt x="520706" y="263446"/>
                  <a:pt x="526564" y="265827"/>
                </a:cubicBezTo>
                <a:cubicBezTo>
                  <a:pt x="569897" y="283685"/>
                  <a:pt x="601088" y="322497"/>
                  <a:pt x="609279" y="368643"/>
                </a:cubicBezTo>
                <a:cubicBezTo>
                  <a:pt x="611231" y="380596"/>
                  <a:pt x="601993" y="391502"/>
                  <a:pt x="589850" y="391406"/>
                </a:cubicBezTo>
                <a:lnTo>
                  <a:pt x="530278" y="391406"/>
                </a:lnTo>
                <a:cubicBezTo>
                  <a:pt x="511373" y="338879"/>
                  <a:pt x="474753" y="294591"/>
                  <a:pt x="426705" y="266208"/>
                </a:cubicBezTo>
                <a:cubicBezTo>
                  <a:pt x="461229" y="232491"/>
                  <a:pt x="480230" y="185964"/>
                  <a:pt x="479087" y="137723"/>
                </a:cubicBezTo>
                <a:cubicBezTo>
                  <a:pt x="478706" y="117960"/>
                  <a:pt x="474896" y="98435"/>
                  <a:pt x="467849" y="79958"/>
                </a:cubicBezTo>
                <a:cubicBezTo>
                  <a:pt x="471753" y="79672"/>
                  <a:pt x="475658" y="79672"/>
                  <a:pt x="479515" y="79862"/>
                </a:cubicBezTo>
                <a:close/>
                <a:moveTo>
                  <a:pt x="140131" y="79862"/>
                </a:moveTo>
                <a:lnTo>
                  <a:pt x="141512" y="79958"/>
                </a:lnTo>
                <a:cubicBezTo>
                  <a:pt x="117178" y="144724"/>
                  <a:pt x="133369" y="217776"/>
                  <a:pt x="182750" y="266255"/>
                </a:cubicBezTo>
                <a:lnTo>
                  <a:pt x="182703" y="266255"/>
                </a:lnTo>
                <a:cubicBezTo>
                  <a:pt x="134702" y="294686"/>
                  <a:pt x="98130" y="338974"/>
                  <a:pt x="79225" y="391454"/>
                </a:cubicBezTo>
                <a:lnTo>
                  <a:pt x="19701" y="391454"/>
                </a:lnTo>
                <a:cubicBezTo>
                  <a:pt x="7558" y="391549"/>
                  <a:pt x="-1728" y="380596"/>
                  <a:pt x="272" y="368643"/>
                </a:cubicBezTo>
                <a:cubicBezTo>
                  <a:pt x="8463" y="322450"/>
                  <a:pt x="39653" y="283685"/>
                  <a:pt x="82987" y="265827"/>
                </a:cubicBezTo>
                <a:cubicBezTo>
                  <a:pt x="88844" y="263446"/>
                  <a:pt x="89606" y="255493"/>
                  <a:pt x="84321" y="252064"/>
                </a:cubicBezTo>
                <a:cubicBezTo>
                  <a:pt x="48558" y="229110"/>
                  <a:pt x="32749" y="184917"/>
                  <a:pt x="45844" y="144438"/>
                </a:cubicBezTo>
                <a:cubicBezTo>
                  <a:pt x="58987" y="104007"/>
                  <a:pt x="97702" y="77481"/>
                  <a:pt x="140131" y="79862"/>
                </a:cubicBezTo>
                <a:close/>
                <a:moveTo>
                  <a:pt x="312419" y="209"/>
                </a:moveTo>
                <a:cubicBezTo>
                  <a:pt x="385950" y="4067"/>
                  <a:pt x="444622" y="64840"/>
                  <a:pt x="446289" y="138475"/>
                </a:cubicBezTo>
                <a:cubicBezTo>
                  <a:pt x="447385" y="187580"/>
                  <a:pt x="422906" y="233779"/>
                  <a:pt x="381616" y="260451"/>
                </a:cubicBezTo>
                <a:cubicBezTo>
                  <a:pt x="373520" y="265595"/>
                  <a:pt x="374663" y="277740"/>
                  <a:pt x="383521" y="281312"/>
                </a:cubicBezTo>
                <a:cubicBezTo>
                  <a:pt x="449004" y="308318"/>
                  <a:pt x="496104" y="366901"/>
                  <a:pt x="508439" y="436629"/>
                </a:cubicBezTo>
                <a:cubicBezTo>
                  <a:pt x="511534" y="454728"/>
                  <a:pt x="497533" y="471207"/>
                  <a:pt x="479197" y="471112"/>
                </a:cubicBezTo>
                <a:lnTo>
                  <a:pt x="130352" y="471112"/>
                </a:lnTo>
                <a:cubicBezTo>
                  <a:pt x="111969" y="471207"/>
                  <a:pt x="97968" y="454728"/>
                  <a:pt x="101064" y="436629"/>
                </a:cubicBezTo>
                <a:cubicBezTo>
                  <a:pt x="113398" y="366901"/>
                  <a:pt x="160498" y="308270"/>
                  <a:pt x="225981" y="281265"/>
                </a:cubicBezTo>
                <a:cubicBezTo>
                  <a:pt x="234792" y="277645"/>
                  <a:pt x="235935" y="265643"/>
                  <a:pt x="227934" y="260451"/>
                </a:cubicBezTo>
                <a:cubicBezTo>
                  <a:pt x="174023" y="225635"/>
                  <a:pt x="150307" y="158907"/>
                  <a:pt x="170118" y="97848"/>
                </a:cubicBezTo>
                <a:cubicBezTo>
                  <a:pt x="189930" y="36787"/>
                  <a:pt x="248317" y="-3268"/>
                  <a:pt x="312419" y="2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test-tube_117745">
            <a:extLst>
              <a:ext uri="{FF2B5EF4-FFF2-40B4-BE49-F238E27FC236}">
                <a16:creationId xmlns:a16="http://schemas.microsoft.com/office/drawing/2014/main" id="{A3B9EE86-28B2-E144-9904-82675EF41CFD}"/>
              </a:ext>
            </a:extLst>
          </p:cNvPr>
          <p:cNvSpPr/>
          <p:nvPr/>
        </p:nvSpPr>
        <p:spPr>
          <a:xfrm>
            <a:off x="8303159" y="1115076"/>
            <a:ext cx="127009" cy="19129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5499" h="580612">
                <a:moveTo>
                  <a:pt x="55182" y="278098"/>
                </a:moveTo>
                <a:lnTo>
                  <a:pt x="330105" y="278098"/>
                </a:lnTo>
                <a:lnTo>
                  <a:pt x="330105" y="443397"/>
                </a:lnTo>
                <a:cubicBezTo>
                  <a:pt x="330105" y="519114"/>
                  <a:pt x="268873" y="580612"/>
                  <a:pt x="193578" y="580612"/>
                </a:cubicBezTo>
                <a:lnTo>
                  <a:pt x="191798" y="580612"/>
                </a:lnTo>
                <a:cubicBezTo>
                  <a:pt x="116503" y="580612"/>
                  <a:pt x="55182" y="519025"/>
                  <a:pt x="55182" y="443397"/>
                </a:cubicBezTo>
                <a:close/>
                <a:moveTo>
                  <a:pt x="24122" y="0"/>
                </a:moveTo>
                <a:lnTo>
                  <a:pt x="361378" y="0"/>
                </a:lnTo>
                <a:cubicBezTo>
                  <a:pt x="374640" y="0"/>
                  <a:pt x="385499" y="10755"/>
                  <a:pt x="385499" y="24176"/>
                </a:cubicBezTo>
                <a:cubicBezTo>
                  <a:pt x="385499" y="37508"/>
                  <a:pt x="374640" y="48352"/>
                  <a:pt x="361378" y="48352"/>
                </a:cubicBezTo>
                <a:lnTo>
                  <a:pt x="330313" y="48352"/>
                </a:lnTo>
                <a:lnTo>
                  <a:pt x="330313" y="229761"/>
                </a:lnTo>
                <a:lnTo>
                  <a:pt x="55186" y="229761"/>
                </a:lnTo>
                <a:lnTo>
                  <a:pt x="55186" y="48352"/>
                </a:lnTo>
                <a:lnTo>
                  <a:pt x="24122" y="48352"/>
                </a:lnTo>
                <a:cubicBezTo>
                  <a:pt x="10770" y="48352"/>
                  <a:pt x="0" y="37508"/>
                  <a:pt x="0" y="24176"/>
                </a:cubicBezTo>
                <a:cubicBezTo>
                  <a:pt x="0" y="10755"/>
                  <a:pt x="10770" y="0"/>
                  <a:pt x="241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stacked-files_17640">
            <a:extLst>
              <a:ext uri="{FF2B5EF4-FFF2-40B4-BE49-F238E27FC236}">
                <a16:creationId xmlns:a16="http://schemas.microsoft.com/office/drawing/2014/main" id="{9BCD4BBC-FFBA-BB46-95FC-275798F80250}"/>
              </a:ext>
            </a:extLst>
          </p:cNvPr>
          <p:cNvSpPr/>
          <p:nvPr/>
        </p:nvSpPr>
        <p:spPr>
          <a:xfrm>
            <a:off x="563144" y="1151721"/>
            <a:ext cx="205561" cy="180945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5" name="test-tube_171324">
            <a:extLst>
              <a:ext uri="{FF2B5EF4-FFF2-40B4-BE49-F238E27FC236}">
                <a16:creationId xmlns:a16="http://schemas.microsoft.com/office/drawing/2014/main" id="{898C3DDA-8B51-6843-968A-59C1C437D5A1}"/>
              </a:ext>
            </a:extLst>
          </p:cNvPr>
          <p:cNvSpPr/>
          <p:nvPr/>
        </p:nvSpPr>
        <p:spPr>
          <a:xfrm>
            <a:off x="4564148" y="1120061"/>
            <a:ext cx="205561" cy="170419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8415" h="504402">
                <a:moveTo>
                  <a:pt x="103237" y="300186"/>
                </a:moveTo>
                <a:lnTo>
                  <a:pt x="171191" y="300186"/>
                </a:lnTo>
                <a:lnTo>
                  <a:pt x="171191" y="367395"/>
                </a:lnTo>
                <a:cubicBezTo>
                  <a:pt x="171191" y="386115"/>
                  <a:pt x="155970" y="401306"/>
                  <a:pt x="137214" y="401306"/>
                </a:cubicBezTo>
                <a:cubicBezTo>
                  <a:pt x="118457" y="401306"/>
                  <a:pt x="103237" y="386115"/>
                  <a:pt x="103237" y="367395"/>
                </a:cubicBezTo>
                <a:close/>
                <a:moveTo>
                  <a:pt x="437294" y="266949"/>
                </a:moveTo>
                <a:lnTo>
                  <a:pt x="505178" y="266949"/>
                </a:lnTo>
                <a:lnTo>
                  <a:pt x="505178" y="367410"/>
                </a:lnTo>
                <a:cubicBezTo>
                  <a:pt x="505178" y="386122"/>
                  <a:pt x="489973" y="401306"/>
                  <a:pt x="471236" y="401306"/>
                </a:cubicBezTo>
                <a:cubicBezTo>
                  <a:pt x="452499" y="401306"/>
                  <a:pt x="437294" y="386122"/>
                  <a:pt x="437294" y="367410"/>
                </a:cubicBezTo>
                <a:close/>
                <a:moveTo>
                  <a:pt x="370610" y="163641"/>
                </a:moveTo>
                <a:lnTo>
                  <a:pt x="404975" y="163641"/>
                </a:lnTo>
                <a:lnTo>
                  <a:pt x="404975" y="204146"/>
                </a:lnTo>
                <a:lnTo>
                  <a:pt x="370610" y="204146"/>
                </a:lnTo>
                <a:close/>
                <a:moveTo>
                  <a:pt x="203440" y="163641"/>
                </a:moveTo>
                <a:lnTo>
                  <a:pt x="237876" y="163641"/>
                </a:lnTo>
                <a:lnTo>
                  <a:pt x="237876" y="204146"/>
                </a:lnTo>
                <a:lnTo>
                  <a:pt x="203440" y="204146"/>
                </a:lnTo>
                <a:close/>
                <a:moveTo>
                  <a:pt x="20280" y="163641"/>
                </a:moveTo>
                <a:lnTo>
                  <a:pt x="70828" y="163641"/>
                </a:lnTo>
                <a:lnTo>
                  <a:pt x="70828" y="204146"/>
                </a:lnTo>
                <a:lnTo>
                  <a:pt x="40561" y="204146"/>
                </a:lnTo>
                <a:lnTo>
                  <a:pt x="40561" y="463898"/>
                </a:lnTo>
                <a:lnTo>
                  <a:pt x="567854" y="463898"/>
                </a:lnTo>
                <a:lnTo>
                  <a:pt x="567854" y="204146"/>
                </a:lnTo>
                <a:lnTo>
                  <a:pt x="537587" y="204146"/>
                </a:lnTo>
                <a:lnTo>
                  <a:pt x="537587" y="163641"/>
                </a:lnTo>
                <a:lnTo>
                  <a:pt x="588135" y="163641"/>
                </a:lnTo>
                <a:cubicBezTo>
                  <a:pt x="599350" y="163641"/>
                  <a:pt x="608415" y="172693"/>
                  <a:pt x="608415" y="183894"/>
                </a:cubicBezTo>
                <a:lnTo>
                  <a:pt x="608415" y="484150"/>
                </a:lnTo>
                <a:cubicBezTo>
                  <a:pt x="608415" y="495350"/>
                  <a:pt x="599350" y="504402"/>
                  <a:pt x="588135" y="504402"/>
                </a:cubicBezTo>
                <a:lnTo>
                  <a:pt x="20280" y="504402"/>
                </a:lnTo>
                <a:cubicBezTo>
                  <a:pt x="9065" y="504402"/>
                  <a:pt x="0" y="495350"/>
                  <a:pt x="0" y="484150"/>
                </a:cubicBezTo>
                <a:lnTo>
                  <a:pt x="0" y="183894"/>
                </a:lnTo>
                <a:cubicBezTo>
                  <a:pt x="0" y="172693"/>
                  <a:pt x="9065" y="163641"/>
                  <a:pt x="20280" y="163641"/>
                </a:cubicBezTo>
                <a:close/>
                <a:moveTo>
                  <a:pt x="270266" y="133439"/>
                </a:moveTo>
                <a:lnTo>
                  <a:pt x="338150" y="133439"/>
                </a:lnTo>
                <a:lnTo>
                  <a:pt x="338150" y="367401"/>
                </a:lnTo>
                <a:cubicBezTo>
                  <a:pt x="338150" y="386118"/>
                  <a:pt x="322945" y="401306"/>
                  <a:pt x="304208" y="401306"/>
                </a:cubicBezTo>
                <a:cubicBezTo>
                  <a:pt x="285471" y="401306"/>
                  <a:pt x="270266" y="386118"/>
                  <a:pt x="270266" y="367401"/>
                </a:cubicBezTo>
                <a:close/>
                <a:moveTo>
                  <a:pt x="441441" y="0"/>
                </a:moveTo>
                <a:lnTo>
                  <a:pt x="501031" y="0"/>
                </a:lnTo>
                <a:cubicBezTo>
                  <a:pt x="503335" y="0"/>
                  <a:pt x="505178" y="1841"/>
                  <a:pt x="505178" y="4142"/>
                </a:cubicBezTo>
                <a:lnTo>
                  <a:pt x="505178" y="234560"/>
                </a:lnTo>
                <a:lnTo>
                  <a:pt x="437294" y="234560"/>
                </a:lnTo>
                <a:lnTo>
                  <a:pt x="437294" y="4142"/>
                </a:lnTo>
                <a:cubicBezTo>
                  <a:pt x="437294" y="1841"/>
                  <a:pt x="439291" y="0"/>
                  <a:pt x="441441" y="0"/>
                </a:cubicBezTo>
                <a:close/>
                <a:moveTo>
                  <a:pt x="274413" y="0"/>
                </a:moveTo>
                <a:lnTo>
                  <a:pt x="334003" y="0"/>
                </a:lnTo>
                <a:cubicBezTo>
                  <a:pt x="336307" y="0"/>
                  <a:pt x="338150" y="1840"/>
                  <a:pt x="338150" y="4140"/>
                </a:cubicBezTo>
                <a:lnTo>
                  <a:pt x="338150" y="101050"/>
                </a:lnTo>
                <a:lnTo>
                  <a:pt x="270266" y="101050"/>
                </a:lnTo>
                <a:lnTo>
                  <a:pt x="270266" y="4140"/>
                </a:lnTo>
                <a:cubicBezTo>
                  <a:pt x="270266" y="1840"/>
                  <a:pt x="272109" y="0"/>
                  <a:pt x="274413" y="0"/>
                </a:cubicBezTo>
                <a:close/>
                <a:moveTo>
                  <a:pt x="107388" y="0"/>
                </a:moveTo>
                <a:lnTo>
                  <a:pt x="167040" y="0"/>
                </a:lnTo>
                <a:cubicBezTo>
                  <a:pt x="169192" y="0"/>
                  <a:pt x="171191" y="1841"/>
                  <a:pt x="171191" y="4143"/>
                </a:cubicBezTo>
                <a:lnTo>
                  <a:pt x="171191" y="267867"/>
                </a:lnTo>
                <a:lnTo>
                  <a:pt x="103237" y="267867"/>
                </a:lnTo>
                <a:lnTo>
                  <a:pt x="103237" y="4143"/>
                </a:lnTo>
                <a:cubicBezTo>
                  <a:pt x="103237" y="1841"/>
                  <a:pt x="105082" y="0"/>
                  <a:pt x="10738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327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74D62-6A59-0E4C-9189-4449BD3F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解决的问题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25FF55-DF2E-0E41-AC2B-39E54AC70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/>
              <a:t>一套系统、一份数据，解决多个系统之间的数据同步问题。</a:t>
            </a:r>
            <a:endParaRPr lang="en-US" altLang="zh-CN" sz="240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/>
              <a:t>只要定义好接口文档，接口调试、数据 </a:t>
            </a:r>
            <a:r>
              <a:rPr lang="en-US" altLang="zh-CN" sz="2400"/>
              <a:t>Mock</a:t>
            </a:r>
            <a:r>
              <a:rPr lang="zh-CN" altLang="en-US" sz="2400"/>
              <a:t>、接口测试即可直接使用，无需再次定义。</a:t>
            </a:r>
            <a:endParaRPr lang="en-US" altLang="zh-CN" sz="240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/>
              <a:t>接口文档和接口开发调试使用同一个工具，接口调试完成后即可保证和接口文档定义完全一致。</a:t>
            </a:r>
            <a:endParaRPr lang="en-US" altLang="zh-CN" sz="240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/>
              <a:t>高效、及时、准确！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31051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154EE-1ADC-E846-B953-DAA9E009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最佳实践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18C76E-0AD0-DE4A-8240-34A44E6C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前端</a:t>
            </a:r>
            <a:r>
              <a:rPr lang="zh-CN" altLang="en-US" sz="1800" dirty="0"/>
              <a:t>（或</a:t>
            </a:r>
            <a:r>
              <a:rPr lang="zh-CN" altLang="en-US" sz="1800" b="1" dirty="0"/>
              <a:t>后端</a:t>
            </a:r>
            <a:r>
              <a:rPr lang="zh-CN" altLang="en-US" sz="1800" dirty="0"/>
              <a:t>）：在 </a:t>
            </a:r>
            <a:r>
              <a:rPr lang="en-US" altLang="zh-CN" sz="1800" b="1" dirty="0"/>
              <a:t>Apifox</a:t>
            </a:r>
            <a:r>
              <a:rPr lang="en-US" altLang="zh-CN" sz="1800" dirty="0"/>
              <a:t> </a:t>
            </a:r>
            <a:r>
              <a:rPr lang="zh-CN" altLang="en-US" sz="1800" dirty="0"/>
              <a:t>上定好接口文档初稿。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前后端</a:t>
            </a:r>
            <a:r>
              <a:rPr lang="zh-CN" altLang="en-US" sz="1800" dirty="0"/>
              <a:t>：一起评审、完善接口文档，定好接口用例。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前端</a:t>
            </a:r>
            <a:r>
              <a:rPr lang="zh-CN" altLang="en-US" sz="1800" dirty="0"/>
              <a:t>：使用系统根据接口文档自动生成的 </a:t>
            </a:r>
            <a:r>
              <a:rPr lang="en-US" altLang="zh-CN" sz="1800" dirty="0"/>
              <a:t>Mock </a:t>
            </a:r>
            <a:r>
              <a:rPr lang="zh-CN" altLang="en-US" sz="1800" dirty="0"/>
              <a:t>数据进入开发，无需手写 </a:t>
            </a:r>
            <a:r>
              <a:rPr lang="en-US" altLang="zh-CN" sz="1800" dirty="0"/>
              <a:t>mock </a:t>
            </a:r>
            <a:r>
              <a:rPr lang="zh-CN" altLang="en-US" sz="1800" dirty="0"/>
              <a:t>规则。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后端</a:t>
            </a:r>
            <a:r>
              <a:rPr lang="zh-CN" altLang="en-US" sz="1800" dirty="0"/>
              <a:t>：使用接口用例 调试开发中接口，只要所有接口用例调试通过，接口就开发完成了。如开发过中接口有变化，调试的时候就自动更新了文档，零成本的保障了接口维护的及时性。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后端</a:t>
            </a:r>
            <a:r>
              <a:rPr lang="zh-CN" altLang="en-US" sz="1800" dirty="0"/>
              <a:t>：每次调试完一个功能就保存为一个接口用例。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测试人员</a:t>
            </a:r>
            <a:r>
              <a:rPr lang="zh-CN" altLang="en-US" sz="1800" dirty="0"/>
              <a:t>：直接使用接口用例测试接口。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/>
              <a:t>所有接口开发完成后，</a:t>
            </a:r>
            <a:r>
              <a:rPr lang="zh-CN" altLang="en-US" sz="1800" b="1" dirty="0"/>
              <a:t>测试人员</a:t>
            </a:r>
            <a:r>
              <a:rPr lang="zh-CN" altLang="en-US" sz="1800" dirty="0"/>
              <a:t>（也可以是</a:t>
            </a:r>
            <a:r>
              <a:rPr lang="zh-CN" altLang="en-US" sz="1800" b="1" dirty="0"/>
              <a:t>后端</a:t>
            </a:r>
            <a:r>
              <a:rPr lang="zh-CN" altLang="en-US" sz="1800" dirty="0"/>
              <a:t>）使用集合测试功能进行多接口集成测试，完整测试整个接口调用流程。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1" dirty="0"/>
              <a:t>前后端</a:t>
            </a:r>
            <a:r>
              <a:rPr lang="zh-CN" altLang="en-US" sz="1800" dirty="0"/>
              <a:t> 都开发完，前端从</a:t>
            </a:r>
            <a:r>
              <a:rPr lang="en-US" altLang="zh-CN" sz="1800" dirty="0"/>
              <a:t>Mock </a:t>
            </a:r>
            <a:r>
              <a:rPr lang="zh-CN" altLang="en-US" sz="1800" dirty="0"/>
              <a:t>数据切换到正式数据，联调通常都会非常顺利，因为前后端双方都完全遵守了接口定义的规范。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597108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1_1"/>
  <p:tag name="KSO_WM_UNIT_ID" val="diagram20169540_4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1_1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3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3_1"/>
  <p:tag name="KSO_WM_UNIT_TEXT_FILL_FORE_SCHEMECOLOR_INDEX" val="16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3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3_1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68406_4*l_h_i*1_1_2"/>
  <p:tag name="KSO_WM_TEMPLATE_CATEGORY" val="diagram"/>
  <p:tag name="KSO_WM_TEMPLATE_INDEX" val="20168406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170826_2*n_h_h_i*1_2_3_1"/>
  <p:tag name="KSO_WM_TEMPLATE_CATEGORY" val="diagram"/>
  <p:tag name="KSO_WM_TEMPLATE_INDEX" val="20170826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170826_2*n_h_h_i*1_2_3_1"/>
  <p:tag name="KSO_WM_TEMPLATE_CATEGORY" val="diagram"/>
  <p:tag name="KSO_WM_TEMPLATE_INDEX" val="20170826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170826_2*n_h_h_i*1_2_1_2"/>
  <p:tag name="KSO_WM_TEMPLATE_CATEGORY" val="diagram"/>
  <p:tag name="KSO_WM_TEMPLATE_INDEX" val="20170826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2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2_1"/>
  <p:tag name="KSO_WM_UNIT_TEXT_FILL_FORE_SCHEMECOLOR_INDEX" val="16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170826_2*n_h_h_i*1_2_2_2"/>
  <p:tag name="KSO_WM_TEMPLATE_CATEGORY" val="diagram"/>
  <p:tag name="KSO_WM_TEMPLATE_INDEX" val="20170826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170826_2*n_h_h_i*1_2_1_1"/>
  <p:tag name="KSO_WM_TEMPLATE_CATEGORY" val="diagram"/>
  <p:tag name="KSO_WM_TEMPLATE_INDEX" val="20170826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170826_2*n_h_i*1_1_1"/>
  <p:tag name="KSO_WM_TEMPLATE_CATEGORY" val="diagram"/>
  <p:tag name="KSO_WM_TEMPLATE_INDEX" val="20170826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170826_2*n_h_i*1_1_2"/>
  <p:tag name="KSO_WM_TEMPLATE_CATEGORY" val="diagram"/>
  <p:tag name="KSO_WM_TEMPLATE_INDEX" val="2017082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170826_2*n_h_a*1_1_1"/>
  <p:tag name="KSO_WM_TEMPLATE_CATEGORY" val="diagram"/>
  <p:tag name="KSO_WM_TEMPLATE_INDEX" val="20170826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170826_2*n_h_h_i*1_2_3_2"/>
  <p:tag name="KSO_WM_TEMPLATE_CATEGORY" val="diagram"/>
  <p:tag name="KSO_WM_TEMPLATE_INDEX" val="20170826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170826_2*n_h_h_i*1_2_2_1"/>
  <p:tag name="KSO_WM_TEMPLATE_CATEGORY" val="diagram"/>
  <p:tag name="KSO_WM_TEMPLATE_INDEX" val="20170826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170826_2*n_h_h_i*1_2_1_1"/>
  <p:tag name="KSO_WM_TEMPLATE_CATEGORY" val="diagram"/>
  <p:tag name="KSO_WM_TEMPLATE_INDEX" val="20170826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2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2_1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3_1"/>
  <p:tag name="KSO_WM_UNIT_ID" val="diagram20169540_4*l_h_i*1_3_1"/>
  <p:tag name="KSO_WM_UNIT_LAYERLEVEL" val="1_1_1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4_1"/>
  <p:tag name="KSO_WM_UNIT_ID" val="diagram20169540_4*l_h_i*1_4_1"/>
  <p:tag name="KSO_WM_UNIT_LAYERLEVEL" val="1_1_1"/>
  <p:tag name="KSO_WM_DIAGRAM_GROUP_CODE" val="l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CLEAR" val="1"/>
  <p:tag name="KSO_WM_UNIT_TYPE" val="l_h_i"/>
  <p:tag name="KSO_WM_UNIT_INDEX" val="1_2_1"/>
  <p:tag name="KSO_WM_UNIT_ID" val="diagram20169540_4*l_h_i*1_2_1"/>
  <p:tag name="KSO_WM_UNIT_LAYERLEVEL" val="1_1_1"/>
  <p:tag name="KSO_WM_DIAGRAM_GROUP_CODE" val="l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4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4_1"/>
  <p:tag name="KSO_WM_UNIT_TEXT_FILL_FORE_SCHEMECOLOR_INDEX" val="16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a"/>
  <p:tag name="KSO_WM_UNIT_INDEX" val="1_4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diagram20169540_4*l_h_a*1_4_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69540"/>
  <p:tag name="KSO_WM_UNIT_TYPE" val="l_h_f"/>
  <p:tag name="KSO_WM_UNIT_INDEX" val="1_1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57"/>
  <p:tag name="KSO_WM_DIAGRAM_GROUP_CODE" val="l1-1"/>
  <p:tag name="KSO_WM_UNIT_ID" val="diagram20169540_4*l_h_f*1_1_1"/>
  <p:tag name="KSO_WM_UNIT_TEXT_FILL_FORE_SCHEMECOLOR_INDEX" val="16"/>
  <p:tag name="KSO_WM_UNIT_TEXT_FILL_TYPE" val="1"/>
</p:tagLst>
</file>

<file path=ppt/theme/theme1.xml><?xml version="1.0" encoding="utf-8"?>
<a:theme xmlns:a="http://schemas.openxmlformats.org/drawingml/2006/main" name="Apifox PPT 母板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2" id="{DFA73BB3-184D-4248-A91B-DC8B043F891C}" vid="{DC6F9FE1-C7B4-8E4F-A4A5-58390EF9EC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Apifox PPT 母板</Template>
  <TotalTime>16529</TotalTime>
  <Words>1545</Words>
  <Application>Microsoft Macintosh PowerPoint</Application>
  <PresentationFormat>宽屏</PresentationFormat>
  <Paragraphs>196</Paragraphs>
  <Slides>41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等线</vt:lpstr>
      <vt:lpstr>Microsoft YaHei</vt:lpstr>
      <vt:lpstr>Arial</vt:lpstr>
      <vt:lpstr>Calibri</vt:lpstr>
      <vt:lpstr>Verdana</vt:lpstr>
      <vt:lpstr>Apifox PPT 母板</vt:lpstr>
      <vt:lpstr>Apifox</vt:lpstr>
      <vt:lpstr>行业情况</vt:lpstr>
      <vt:lpstr>常用解决方案</vt:lpstr>
      <vt:lpstr>存在的问题</vt:lpstr>
      <vt:lpstr>Apifox</vt:lpstr>
      <vt:lpstr>核心功能</vt:lpstr>
      <vt:lpstr>PowerPoint 演示文稿</vt:lpstr>
      <vt:lpstr>解决的问题</vt:lpstr>
      <vt:lpstr>最佳实践</vt:lpstr>
      <vt:lpstr>接口文档设计</vt:lpstr>
      <vt:lpstr>接口文档设计</vt:lpstr>
      <vt:lpstr>数据模型</vt:lpstr>
      <vt:lpstr>接口文档</vt:lpstr>
      <vt:lpstr>接口用例/接口调试</vt:lpstr>
      <vt:lpstr>接口用例</vt:lpstr>
      <vt:lpstr>接口调试</vt:lpstr>
      <vt:lpstr>环境变量/全局参数</vt:lpstr>
      <vt:lpstr>自动校验接口数据</vt:lpstr>
      <vt:lpstr>前置操作/后置操作</vt:lpstr>
      <vt:lpstr>断言</vt:lpstr>
      <vt:lpstr>提取变量</vt:lpstr>
      <vt:lpstr>数据库操作</vt:lpstr>
      <vt:lpstr>自定义脚本</vt:lpstr>
      <vt:lpstr>Mock 数据</vt:lpstr>
      <vt:lpstr>零配置 Mock 接口数据</vt:lpstr>
      <vt:lpstr>智能 Mock 数据</vt:lpstr>
      <vt:lpstr>自定义 Mock 规则</vt:lpstr>
      <vt:lpstr>高级 Mock</vt:lpstr>
      <vt:lpstr>自动化测试</vt:lpstr>
      <vt:lpstr>自动化测试</vt:lpstr>
      <vt:lpstr>测试数据</vt:lpstr>
      <vt:lpstr>自动化测试</vt:lpstr>
      <vt:lpstr>自动化测试</vt:lpstr>
      <vt:lpstr>其他特性</vt:lpstr>
      <vt:lpstr>生成业务代码</vt:lpstr>
      <vt:lpstr>生成接口请求代码</vt:lpstr>
      <vt:lpstr>自动生成代码</vt:lpstr>
      <vt:lpstr>支持 CI/CD</vt:lpstr>
      <vt:lpstr>数据导入/导出</vt:lpstr>
      <vt:lpstr>团队协作</vt:lpstr>
      <vt:lpstr>Thanks.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质量与效率</dc:title>
  <dc:creator>zhang jesse</dc:creator>
  <cp:lastModifiedBy>Microsoft Office User</cp:lastModifiedBy>
  <cp:revision>693</cp:revision>
  <dcterms:created xsi:type="dcterms:W3CDTF">2018-01-12T03:49:49Z</dcterms:created>
  <dcterms:modified xsi:type="dcterms:W3CDTF">2022-02-14T03:38:25Z</dcterms:modified>
</cp:coreProperties>
</file>